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0" r:id="rId6"/>
    <p:sldId id="263" r:id="rId7"/>
    <p:sldId id="261" r:id="rId8"/>
    <p:sldId id="262" r:id="rId9"/>
    <p:sldId id="266" r:id="rId10"/>
    <p:sldId id="270" r:id="rId11"/>
    <p:sldId id="269" r:id="rId12"/>
    <p:sldId id="271" r:id="rId13"/>
    <p:sldId id="272" r:id="rId14"/>
    <p:sldId id="273" r:id="rId15"/>
    <p:sldId id="274"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FF"/>
    <a:srgbClr val="D3F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7" y="8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DB130AEF-ADAE-4A00-BEA7-904800EB85A0}" type="datetimeFigureOut">
              <a:rPr lang="es-MX" smtClean="0"/>
              <a:t>28/03/2022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307702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B130AEF-ADAE-4A00-BEA7-904800EB85A0}" type="datetimeFigureOut">
              <a:rPr lang="es-MX" smtClean="0"/>
              <a:t>28/03/2022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96067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B130AEF-ADAE-4A00-BEA7-904800EB85A0}" type="datetimeFigureOut">
              <a:rPr lang="es-MX" smtClean="0"/>
              <a:t>28/03/2022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255941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B130AEF-ADAE-4A00-BEA7-904800EB85A0}" type="datetimeFigureOut">
              <a:rPr lang="es-MX" smtClean="0"/>
              <a:t>28/03/2022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115702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B130AEF-ADAE-4A00-BEA7-904800EB85A0}" type="datetimeFigureOut">
              <a:rPr lang="es-MX" smtClean="0"/>
              <a:t>28/03/2022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350096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DB130AEF-ADAE-4A00-BEA7-904800EB85A0}" type="datetimeFigureOut">
              <a:rPr lang="es-MX" smtClean="0"/>
              <a:t>28/03/2022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191923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DB130AEF-ADAE-4A00-BEA7-904800EB85A0}" type="datetimeFigureOut">
              <a:rPr lang="es-MX" smtClean="0"/>
              <a:t>28/03/2022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357761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B130AEF-ADAE-4A00-BEA7-904800EB85A0}" type="datetimeFigureOut">
              <a:rPr lang="es-MX" smtClean="0"/>
              <a:t>28/03/2022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364342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B130AEF-ADAE-4A00-BEA7-904800EB85A0}" type="datetimeFigureOut">
              <a:rPr lang="es-MX" smtClean="0"/>
              <a:t>28/03/2022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141079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B130AEF-ADAE-4A00-BEA7-904800EB85A0}" type="datetimeFigureOut">
              <a:rPr lang="es-MX" smtClean="0"/>
              <a:t>28/03/2022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12369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B130AEF-ADAE-4A00-BEA7-904800EB85A0}" type="datetimeFigureOut">
              <a:rPr lang="es-MX" smtClean="0"/>
              <a:t>28/03/2022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757717-3A58-4E93-A315-CFED996BE608}" type="slidenum">
              <a:rPr lang="es-MX" smtClean="0"/>
              <a:t>‹Nº›</a:t>
            </a:fld>
            <a:endParaRPr lang="es-MX"/>
          </a:p>
        </p:txBody>
      </p:sp>
    </p:spTree>
    <p:extLst>
      <p:ext uri="{BB962C8B-B14F-4D97-AF65-F5344CB8AC3E}">
        <p14:creationId xmlns:p14="http://schemas.microsoft.com/office/powerpoint/2010/main" val="18554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30AEF-ADAE-4A00-BEA7-904800EB85A0}" type="datetimeFigureOut">
              <a:rPr lang="es-MX" smtClean="0"/>
              <a:t>28/03/2022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7717-3A58-4E93-A315-CFED996BE608}" type="slidenum">
              <a:rPr lang="es-MX" smtClean="0"/>
              <a:t>‹Nº›</a:t>
            </a:fld>
            <a:endParaRPr lang="es-MX"/>
          </a:p>
        </p:txBody>
      </p:sp>
    </p:spTree>
    <p:extLst>
      <p:ext uri="{BB962C8B-B14F-4D97-AF65-F5344CB8AC3E}">
        <p14:creationId xmlns:p14="http://schemas.microsoft.com/office/powerpoint/2010/main" val="394414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Harvard_Business_School" TargetMode="External"/><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807249" y="5244314"/>
            <a:ext cx="3396762" cy="830997"/>
          </a:xfrm>
          <a:prstGeom prst="rect">
            <a:avLst/>
          </a:prstGeom>
          <a:noFill/>
        </p:spPr>
        <p:txBody>
          <a:bodyPr wrap="square" rtlCol="0">
            <a:spAutoFit/>
          </a:bodyPr>
          <a:lstStyle/>
          <a:p>
            <a:r>
              <a:rPr lang="es-MX" sz="1200" b="1" dirty="0"/>
              <a:t>Materia:      </a:t>
            </a:r>
            <a:r>
              <a:rPr lang="es-MX" sz="1200" dirty="0"/>
              <a:t>Entorno de las Organizaciones </a:t>
            </a:r>
          </a:p>
          <a:p>
            <a:r>
              <a:rPr lang="es-MX" sz="1200" b="1" dirty="0"/>
              <a:t>Equipo:        </a:t>
            </a:r>
            <a:r>
              <a:rPr lang="es-MX" sz="1200" dirty="0"/>
              <a:t>3 </a:t>
            </a:r>
          </a:p>
          <a:p>
            <a:r>
              <a:rPr lang="es-MX" sz="1200" b="1" dirty="0"/>
              <a:t>Integrantes: </a:t>
            </a:r>
            <a:r>
              <a:rPr lang="es-MX" sz="1200" dirty="0"/>
              <a:t>Gonzalo Macedo Martín del Campo</a:t>
            </a:r>
          </a:p>
          <a:p>
            <a:r>
              <a:rPr lang="es-MX" sz="1200" dirty="0"/>
              <a:t>                       Ricardo Palma Rojas</a:t>
            </a:r>
          </a:p>
        </p:txBody>
      </p:sp>
      <p:pic>
        <p:nvPicPr>
          <p:cNvPr id="1026" name="Picture 2" descr="Archivo:Escudo-UNAM-escalabl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047" y="328826"/>
            <a:ext cx="2904148" cy="3263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a herramienta fundamental para las Administraciones Tributarias  latinoamericanas: El intercambio de información fiscal | Centro  Interamericano de Administraciones Tributarias"/>
          <p:cNvPicPr>
            <a:picLocks noChangeAspect="1" noChangeArrowheads="1"/>
          </p:cNvPicPr>
          <p:nvPr/>
        </p:nvPicPr>
        <p:blipFill rotWithShape="1">
          <a:blip r:embed="rId3">
            <a:extLst>
              <a:ext uri="{28A0092B-C50C-407E-A947-70E740481C1C}">
                <a14:useLocalDpi xmlns:a14="http://schemas.microsoft.com/office/drawing/2010/main" val="0"/>
              </a:ext>
            </a:extLst>
          </a:blip>
          <a:srcRect r="16607"/>
          <a:stretch/>
        </p:blipFill>
        <p:spPr bwMode="auto">
          <a:xfrm>
            <a:off x="366592" y="311098"/>
            <a:ext cx="8330368" cy="616313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87034" y="3392664"/>
            <a:ext cx="2416566" cy="1569660"/>
          </a:xfrm>
          <a:prstGeom prst="rect">
            <a:avLst/>
          </a:prstGeom>
          <a:noFill/>
        </p:spPr>
        <p:txBody>
          <a:bodyPr wrap="square" rtlCol="0">
            <a:spAutoFit/>
          </a:bodyPr>
          <a:lstStyle/>
          <a:p>
            <a:r>
              <a:rPr lang="es-MX" sz="3200" b="1" dirty="0">
                <a:solidFill>
                  <a:schemeClr val="bg1"/>
                </a:solidFill>
              </a:rPr>
              <a:t>S</a:t>
            </a:r>
            <a:r>
              <a:rPr lang="es-MX" sz="3200" b="1" dirty="0">
                <a:solidFill>
                  <a:schemeClr val="accent1">
                    <a:lumMod val="20000"/>
                    <a:lumOff val="80000"/>
                  </a:schemeClr>
                </a:solidFill>
              </a:rPr>
              <a:t>istemas de </a:t>
            </a:r>
            <a:r>
              <a:rPr lang="es-MX" sz="3200" b="1" dirty="0">
                <a:solidFill>
                  <a:schemeClr val="bg1"/>
                </a:solidFill>
              </a:rPr>
              <a:t>I</a:t>
            </a:r>
            <a:r>
              <a:rPr lang="es-MX" sz="3200" b="1" dirty="0">
                <a:solidFill>
                  <a:schemeClr val="accent1">
                    <a:lumMod val="20000"/>
                    <a:lumOff val="80000"/>
                  </a:schemeClr>
                </a:solidFill>
              </a:rPr>
              <a:t>nformación </a:t>
            </a:r>
            <a:r>
              <a:rPr lang="es-MX" sz="3200" b="1" dirty="0">
                <a:solidFill>
                  <a:schemeClr val="bg1"/>
                </a:solidFill>
              </a:rPr>
              <a:t>I</a:t>
            </a:r>
            <a:r>
              <a:rPr lang="es-MX" sz="3200" b="1" dirty="0">
                <a:solidFill>
                  <a:schemeClr val="accent1">
                    <a:lumMod val="20000"/>
                    <a:lumOff val="80000"/>
                  </a:schemeClr>
                </a:solidFill>
              </a:rPr>
              <a:t>nternacional</a:t>
            </a:r>
          </a:p>
        </p:txBody>
      </p:sp>
    </p:spTree>
    <p:extLst>
      <p:ext uri="{BB962C8B-B14F-4D97-AF65-F5344CB8AC3E}">
        <p14:creationId xmlns:p14="http://schemas.microsoft.com/office/powerpoint/2010/main" val="113183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7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9" name="Rectángulo 8"/>
          <p:cNvSpPr/>
          <p:nvPr/>
        </p:nvSpPr>
        <p:spPr>
          <a:xfrm>
            <a:off x="321733" y="-157089"/>
            <a:ext cx="11091334" cy="1371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dirty="0">
                <a:solidFill>
                  <a:schemeClr val="bg1"/>
                </a:solidFill>
              </a:rPr>
              <a:t>Clasificación de la Evolución de los Sistemas de Información</a:t>
            </a:r>
          </a:p>
        </p:txBody>
      </p:sp>
      <p:pic>
        <p:nvPicPr>
          <p:cNvPr id="1026" name="Picture 2" descr="Sistemas de Informacion UABC Herrera Martinez Julio 6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244" y="1463455"/>
            <a:ext cx="1993764" cy="1596600"/>
          </a:xfrm>
          <a:prstGeom prst="rect">
            <a:avLst/>
          </a:prstGeom>
          <a:noFill/>
          <a:extLst>
            <a:ext uri="{909E8E84-426E-40DD-AFC4-6F175D3DCCD1}">
              <a14:hiddenFill xmlns:a14="http://schemas.microsoft.com/office/drawing/2010/main">
                <a:solidFill>
                  <a:srgbClr val="FFFFFF"/>
                </a:solidFill>
              </a14:hiddenFill>
            </a:ext>
          </a:extLst>
        </p:spPr>
      </p:pic>
      <p:sp>
        <p:nvSpPr>
          <p:cNvPr id="2" name="Hexágono 1"/>
          <p:cNvSpPr/>
          <p:nvPr/>
        </p:nvSpPr>
        <p:spPr>
          <a:xfrm>
            <a:off x="4737186" y="1928091"/>
            <a:ext cx="2167466" cy="1767872"/>
          </a:xfrm>
          <a:prstGeom prst="hex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dirty="0"/>
              <a:t>Introducción de la informática en la organización</a:t>
            </a:r>
          </a:p>
        </p:txBody>
      </p:sp>
      <p:sp>
        <p:nvSpPr>
          <p:cNvPr id="69" name="Hexágono 68"/>
          <p:cNvSpPr/>
          <p:nvPr/>
        </p:nvSpPr>
        <p:spPr>
          <a:xfrm>
            <a:off x="6863463" y="3244441"/>
            <a:ext cx="2167466" cy="1767872"/>
          </a:xfrm>
          <a:prstGeom prst="hex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dirty="0"/>
              <a:t>Etapa de contagio de las aplicaciones informáticas</a:t>
            </a:r>
          </a:p>
        </p:txBody>
      </p:sp>
      <p:sp>
        <p:nvSpPr>
          <p:cNvPr id="70" name="Hexágono 69"/>
          <p:cNvSpPr/>
          <p:nvPr/>
        </p:nvSpPr>
        <p:spPr>
          <a:xfrm>
            <a:off x="9245601" y="2081048"/>
            <a:ext cx="2167466" cy="1767872"/>
          </a:xfrm>
          <a:prstGeom prst="hexagon">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dirty="0"/>
              <a:t>Coordinación de los sistemas de información y los objetivos de la empresa</a:t>
            </a:r>
          </a:p>
        </p:txBody>
      </p:sp>
      <p:sp>
        <p:nvSpPr>
          <p:cNvPr id="72" name="Hexágono 71"/>
          <p:cNvSpPr/>
          <p:nvPr/>
        </p:nvSpPr>
        <p:spPr>
          <a:xfrm>
            <a:off x="9178409" y="4472303"/>
            <a:ext cx="2167466" cy="1767872"/>
          </a:xfrm>
          <a:prstGeom prst="hexagon">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dirty="0"/>
              <a:t>Coordinación de los sistemas de información y los objetivos de la empresa</a:t>
            </a:r>
          </a:p>
        </p:txBody>
      </p:sp>
      <p:pic>
        <p:nvPicPr>
          <p:cNvPr id="78" name="Picture 4" descr="sistema empresarial de informacion: sistema de informacion empresarial"/>
          <p:cNvPicPr>
            <a:picLocks noChangeAspect="1" noChangeArrowheads="1"/>
          </p:cNvPicPr>
          <p:nvPr/>
        </p:nvPicPr>
        <p:blipFill rotWithShape="1">
          <a:blip r:embed="rId3">
            <a:extLst>
              <a:ext uri="{28A0092B-C50C-407E-A947-70E740481C1C}">
                <a14:useLocalDpi xmlns:a14="http://schemas.microsoft.com/office/drawing/2010/main" val="0"/>
              </a:ext>
            </a:extLst>
          </a:blip>
          <a:srcRect l="1497" t="44808" r="77744" b="34530"/>
          <a:stretch/>
        </p:blipFill>
        <p:spPr bwMode="auto">
          <a:xfrm>
            <a:off x="5442000" y="3749449"/>
            <a:ext cx="1273983" cy="1470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43231" y="2812027"/>
            <a:ext cx="3571396" cy="1938992"/>
          </a:xfrm>
          <a:prstGeom prst="rect">
            <a:avLst/>
          </a:prstGeom>
        </p:spPr>
        <p:txBody>
          <a:bodyPr wrap="square">
            <a:spAutoFit/>
          </a:bodyPr>
          <a:lstStyle/>
          <a:p>
            <a:pPr algn="just"/>
            <a:r>
              <a:rPr lang="es-MX" sz="2400" dirty="0"/>
              <a:t>La evolución de los sistemas de información pueden agruparse en 4 grandes etapas, tal como establecen Andreu, Ricart.</a:t>
            </a:r>
          </a:p>
        </p:txBody>
      </p:sp>
      <p:sp>
        <p:nvSpPr>
          <p:cNvPr id="5" name="Rectángulo 4"/>
          <p:cNvSpPr/>
          <p:nvPr/>
        </p:nvSpPr>
        <p:spPr>
          <a:xfrm>
            <a:off x="4132611" y="1681316"/>
            <a:ext cx="277154" cy="45588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4976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keting y Relaciones Públicas: una estrategia integradora - CED  Consulto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6" y="1455732"/>
            <a:ext cx="3827341" cy="43999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0" y="0"/>
            <a:ext cx="12192000" cy="1107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dirty="0">
                <a:solidFill>
                  <a:schemeClr val="bg1"/>
                </a:solidFill>
              </a:rPr>
              <a:t>Los Sistemas Estratégicos de Información</a:t>
            </a:r>
          </a:p>
        </p:txBody>
      </p:sp>
      <p:sp>
        <p:nvSpPr>
          <p:cNvPr id="2" name="Rectángulo 1"/>
          <p:cNvSpPr/>
          <p:nvPr/>
        </p:nvSpPr>
        <p:spPr>
          <a:xfrm>
            <a:off x="885336" y="2333721"/>
            <a:ext cx="3765795" cy="1938992"/>
          </a:xfrm>
          <a:prstGeom prst="rect">
            <a:avLst/>
          </a:prstGeom>
        </p:spPr>
        <p:txBody>
          <a:bodyPr wrap="square">
            <a:spAutoFit/>
          </a:bodyPr>
          <a:lstStyle/>
          <a:p>
            <a:pPr algn="just"/>
            <a:r>
              <a:rPr lang="es-MX" sz="2400" dirty="0">
                <a:solidFill>
                  <a:srgbClr val="00B0F0"/>
                </a:solidFill>
              </a:rPr>
              <a:t>En la última etapa de evolución, los sistemas de información componen los denominados Sistemas Estratégicos de Información</a:t>
            </a:r>
            <a:r>
              <a:rPr lang="es-MX" sz="2400" dirty="0"/>
              <a:t>.</a:t>
            </a:r>
          </a:p>
        </p:txBody>
      </p:sp>
      <p:sp>
        <p:nvSpPr>
          <p:cNvPr id="3" name="Rectángulo 2"/>
          <p:cNvSpPr/>
          <p:nvPr/>
        </p:nvSpPr>
        <p:spPr>
          <a:xfrm>
            <a:off x="5227736" y="1485657"/>
            <a:ext cx="2131425" cy="351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Monforte (1994):</a:t>
            </a:r>
          </a:p>
        </p:txBody>
      </p:sp>
      <p:sp>
        <p:nvSpPr>
          <p:cNvPr id="16" name="Rectángulo 15"/>
          <p:cNvSpPr/>
          <p:nvPr/>
        </p:nvSpPr>
        <p:spPr>
          <a:xfrm>
            <a:off x="5227736" y="1925410"/>
            <a:ext cx="6096000" cy="1477328"/>
          </a:xfrm>
          <a:prstGeom prst="rect">
            <a:avLst/>
          </a:prstGeom>
        </p:spPr>
        <p:txBody>
          <a:bodyPr>
            <a:spAutoFit/>
          </a:bodyPr>
          <a:lstStyle/>
          <a:p>
            <a:pPr algn="just"/>
            <a:r>
              <a:rPr lang="es-MX" dirty="0"/>
              <a:t>Aquel sistema de información que forma parte del “ser “ de la empresa, bien porque supone una ventaja competitiva por si mismo, bien por que está unido de una forma esencial al negocio y aporta un atributo especial a los productos, operaciones o toma de decisiones.</a:t>
            </a:r>
          </a:p>
        </p:txBody>
      </p:sp>
      <p:sp>
        <p:nvSpPr>
          <p:cNvPr id="17" name="Rectángulo 16"/>
          <p:cNvSpPr/>
          <p:nvPr/>
        </p:nvSpPr>
        <p:spPr>
          <a:xfrm>
            <a:off x="5227736" y="4085610"/>
            <a:ext cx="2131425" cy="351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K y J Laudon (1996)</a:t>
            </a:r>
          </a:p>
        </p:txBody>
      </p:sp>
      <p:sp>
        <p:nvSpPr>
          <p:cNvPr id="18" name="Rectángulo 17"/>
          <p:cNvSpPr/>
          <p:nvPr/>
        </p:nvSpPr>
        <p:spPr>
          <a:xfrm>
            <a:off x="5227736" y="4613682"/>
            <a:ext cx="6096000" cy="1200329"/>
          </a:xfrm>
          <a:prstGeom prst="rect">
            <a:avLst/>
          </a:prstGeom>
        </p:spPr>
        <p:txBody>
          <a:bodyPr>
            <a:spAutoFit/>
          </a:bodyPr>
          <a:lstStyle/>
          <a:p>
            <a:pPr algn="just"/>
            <a:r>
              <a:rPr lang="es-MX" dirty="0"/>
              <a:t>“Sistemas computacionales a cualquier nivel en la empresa que cambian las metas, operaciones, servicios, productos o relaciones del medio ambiente para ayudar a la institución a obtener una ventaja competitiva”.</a:t>
            </a:r>
          </a:p>
        </p:txBody>
      </p:sp>
    </p:spTree>
    <p:extLst>
      <p:ext uri="{BB962C8B-B14F-4D97-AF65-F5344CB8AC3E}">
        <p14:creationId xmlns:p14="http://schemas.microsoft.com/office/powerpoint/2010/main" val="17342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2811421"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dirty="0">
                <a:solidFill>
                  <a:schemeClr val="bg1"/>
                </a:solidFill>
              </a:rPr>
              <a:t>Desarrollo de los Sistemas de Información</a:t>
            </a:r>
          </a:p>
        </p:txBody>
      </p:sp>
      <p:sp>
        <p:nvSpPr>
          <p:cNvPr id="5" name="Rectángulo 4"/>
          <p:cNvSpPr/>
          <p:nvPr/>
        </p:nvSpPr>
        <p:spPr>
          <a:xfrm>
            <a:off x="3589716" y="255066"/>
            <a:ext cx="7875448" cy="2308324"/>
          </a:xfrm>
          <a:prstGeom prst="rect">
            <a:avLst/>
          </a:prstGeom>
        </p:spPr>
        <p:txBody>
          <a:bodyPr wrap="square">
            <a:spAutoFit/>
          </a:bodyPr>
          <a:lstStyle/>
          <a:p>
            <a:pPr algn="just"/>
            <a:r>
              <a:rPr lang="es-MX" sz="2400" dirty="0"/>
              <a:t>Aquellas organizaciones que simplemente adquieren tecnologías de información sin tener en cuenta las necesidades existentes en la compañía fracasarán, poniendo en peligro la supervivencia de la empresa. Por ello resulta fundamental los pasos a seguir en el desarrollo de los sistemas de información. </a:t>
            </a:r>
          </a:p>
        </p:txBody>
      </p:sp>
      <p:grpSp>
        <p:nvGrpSpPr>
          <p:cNvPr id="26" name="Grupo 25"/>
          <p:cNvGrpSpPr/>
          <p:nvPr/>
        </p:nvGrpSpPr>
        <p:grpSpPr>
          <a:xfrm>
            <a:off x="3474187" y="2940858"/>
            <a:ext cx="7938230" cy="3349234"/>
            <a:chOff x="3720369" y="3178249"/>
            <a:chExt cx="7938230" cy="3349234"/>
          </a:xfrm>
        </p:grpSpPr>
        <p:pic>
          <p:nvPicPr>
            <p:cNvPr id="4098" name="Picture 2" descr="Comprendiendo el proceso y alcance del Marketing Internacional - Parte 1 |  DIARIO DEL EXPORT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20" y="3654231"/>
              <a:ext cx="7404579" cy="2873252"/>
            </a:xfrm>
            <a:prstGeom prst="rect">
              <a:avLst/>
            </a:prstGeom>
            <a:noFill/>
            <a:extLst>
              <a:ext uri="{909E8E84-426E-40DD-AFC4-6F175D3DCCD1}">
                <a14:hiddenFill xmlns:a14="http://schemas.microsoft.com/office/drawing/2010/main">
                  <a:solidFill>
                    <a:srgbClr val="FFFFFF"/>
                  </a:solidFill>
                </a14:hiddenFill>
              </a:ext>
            </a:extLst>
          </p:spPr>
        </p:pic>
        <p:sp>
          <p:nvSpPr>
            <p:cNvPr id="22" name="Recortar rectángulo de esquina diagonal 21"/>
            <p:cNvSpPr/>
            <p:nvPr/>
          </p:nvSpPr>
          <p:spPr>
            <a:xfrm>
              <a:off x="4341684" y="5310892"/>
              <a:ext cx="2853281" cy="369332"/>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ortar rectángulo de esquina diagonal 20"/>
            <p:cNvSpPr/>
            <p:nvPr/>
          </p:nvSpPr>
          <p:spPr>
            <a:xfrm>
              <a:off x="9188374" y="4712891"/>
              <a:ext cx="2359107" cy="369332"/>
            </a:xfrm>
            <a:prstGeom prst="snip2Diag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ortar rectángulo de esquina diagonal 19"/>
            <p:cNvSpPr/>
            <p:nvPr/>
          </p:nvSpPr>
          <p:spPr>
            <a:xfrm>
              <a:off x="6739379" y="4689030"/>
              <a:ext cx="2359107" cy="369332"/>
            </a:xfrm>
            <a:prstGeom prst="snip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ortar rectángulo de esquina diagonal 18"/>
            <p:cNvSpPr/>
            <p:nvPr/>
          </p:nvSpPr>
          <p:spPr>
            <a:xfrm>
              <a:off x="4322509" y="4696939"/>
              <a:ext cx="2359107" cy="369332"/>
            </a:xfrm>
            <a:prstGeom prst="snip2Diag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ortar rectángulo de esquina diagonal 17"/>
            <p:cNvSpPr/>
            <p:nvPr/>
          </p:nvSpPr>
          <p:spPr>
            <a:xfrm>
              <a:off x="9188374" y="4079902"/>
              <a:ext cx="2359107" cy="369332"/>
            </a:xfrm>
            <a:prstGeom prst="snip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ortar rectángulo de esquina diagonal 16"/>
            <p:cNvSpPr/>
            <p:nvPr/>
          </p:nvSpPr>
          <p:spPr>
            <a:xfrm>
              <a:off x="6739379" y="4079902"/>
              <a:ext cx="2359107" cy="369332"/>
            </a:xfrm>
            <a:prstGeom prst="snip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ortar rectángulo de esquina diagonal 15"/>
            <p:cNvSpPr/>
            <p:nvPr/>
          </p:nvSpPr>
          <p:spPr>
            <a:xfrm>
              <a:off x="4289189" y="4079902"/>
              <a:ext cx="2359107" cy="369332"/>
            </a:xfrm>
            <a:prstGeom prst="snip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rot="16200000">
              <a:off x="2230419" y="4668200"/>
              <a:ext cx="3349232" cy="369332"/>
            </a:xfrm>
            <a:prstGeom prst="rect">
              <a:avLst/>
            </a:prstGeom>
            <a:noFill/>
            <a:ln>
              <a:noFill/>
            </a:ln>
          </p:spPr>
          <p:txBody>
            <a:bodyPr wrap="square" rtlCol="0">
              <a:spAutoFit/>
            </a:bodyPr>
            <a:lstStyle/>
            <a:p>
              <a:pPr algn="ctr"/>
              <a:r>
                <a:rPr lang="es-MX" b="1" dirty="0"/>
                <a:t>ETAPAS</a:t>
              </a:r>
            </a:p>
          </p:txBody>
        </p:sp>
        <p:sp>
          <p:nvSpPr>
            <p:cNvPr id="7" name="Rectángulo 6"/>
            <p:cNvSpPr/>
            <p:nvPr/>
          </p:nvSpPr>
          <p:spPr>
            <a:xfrm>
              <a:off x="4289189" y="4070011"/>
              <a:ext cx="2359107" cy="369332"/>
            </a:xfrm>
            <a:prstGeom prst="rect">
              <a:avLst/>
            </a:prstGeom>
          </p:spPr>
          <p:txBody>
            <a:bodyPr wrap="none">
              <a:spAutoFit/>
            </a:bodyPr>
            <a:lstStyle/>
            <a:p>
              <a:r>
                <a:rPr lang="es-MX" dirty="0"/>
                <a:t>Definición del proyecto</a:t>
              </a:r>
            </a:p>
          </p:txBody>
        </p:sp>
        <p:sp>
          <p:nvSpPr>
            <p:cNvPr id="8" name="Rectángulo 7"/>
            <p:cNvSpPr/>
            <p:nvPr/>
          </p:nvSpPr>
          <p:spPr>
            <a:xfrm>
              <a:off x="6900994" y="4070011"/>
              <a:ext cx="2035878" cy="369332"/>
            </a:xfrm>
            <a:prstGeom prst="rect">
              <a:avLst/>
            </a:prstGeom>
          </p:spPr>
          <p:txBody>
            <a:bodyPr wrap="none">
              <a:spAutoFit/>
            </a:bodyPr>
            <a:lstStyle/>
            <a:p>
              <a:r>
                <a:rPr lang="es-MX" dirty="0"/>
                <a:t>Análisis de sistemas</a:t>
              </a:r>
            </a:p>
          </p:txBody>
        </p:sp>
        <p:sp>
          <p:nvSpPr>
            <p:cNvPr id="9" name="Rectángulo 8"/>
            <p:cNvSpPr/>
            <p:nvPr/>
          </p:nvSpPr>
          <p:spPr>
            <a:xfrm>
              <a:off x="9189570" y="4076997"/>
              <a:ext cx="1992597" cy="369332"/>
            </a:xfrm>
            <a:prstGeom prst="rect">
              <a:avLst/>
            </a:prstGeom>
          </p:spPr>
          <p:txBody>
            <a:bodyPr wrap="none">
              <a:spAutoFit/>
            </a:bodyPr>
            <a:lstStyle/>
            <a:p>
              <a:r>
                <a:rPr lang="es-MX" dirty="0"/>
                <a:t>Diseño de Sistemas</a:t>
              </a:r>
            </a:p>
          </p:txBody>
        </p:sp>
        <p:sp>
          <p:nvSpPr>
            <p:cNvPr id="10" name="Rectángulo 9"/>
            <p:cNvSpPr/>
            <p:nvPr/>
          </p:nvSpPr>
          <p:spPr>
            <a:xfrm>
              <a:off x="4317076" y="4677452"/>
              <a:ext cx="1485856" cy="369332"/>
            </a:xfrm>
            <a:prstGeom prst="rect">
              <a:avLst/>
            </a:prstGeom>
          </p:spPr>
          <p:txBody>
            <a:bodyPr wrap="none">
              <a:spAutoFit/>
            </a:bodyPr>
            <a:lstStyle/>
            <a:p>
              <a:r>
                <a:rPr lang="es-MX" dirty="0"/>
                <a:t>Programación</a:t>
              </a:r>
            </a:p>
          </p:txBody>
        </p:sp>
        <p:sp>
          <p:nvSpPr>
            <p:cNvPr id="11" name="Rectángulo 10"/>
            <p:cNvSpPr/>
            <p:nvPr/>
          </p:nvSpPr>
          <p:spPr>
            <a:xfrm>
              <a:off x="6900994" y="4709986"/>
              <a:ext cx="1767022" cy="369332"/>
            </a:xfrm>
            <a:prstGeom prst="rect">
              <a:avLst/>
            </a:prstGeom>
          </p:spPr>
          <p:txBody>
            <a:bodyPr wrap="none">
              <a:spAutoFit/>
            </a:bodyPr>
            <a:lstStyle/>
            <a:p>
              <a:r>
                <a:rPr lang="es-MX" dirty="0"/>
                <a:t>Fase de pruebas</a:t>
              </a:r>
            </a:p>
          </p:txBody>
        </p:sp>
        <p:sp>
          <p:nvSpPr>
            <p:cNvPr id="12" name="Rectángulo 11"/>
            <p:cNvSpPr/>
            <p:nvPr/>
          </p:nvSpPr>
          <p:spPr>
            <a:xfrm>
              <a:off x="9189570" y="4721525"/>
              <a:ext cx="1280672" cy="369332"/>
            </a:xfrm>
            <a:prstGeom prst="rect">
              <a:avLst/>
            </a:prstGeom>
          </p:spPr>
          <p:txBody>
            <a:bodyPr wrap="none">
              <a:spAutoFit/>
            </a:bodyPr>
            <a:lstStyle/>
            <a:p>
              <a:r>
                <a:rPr lang="es-MX" dirty="0"/>
                <a:t>Conversión </a:t>
              </a:r>
            </a:p>
          </p:txBody>
        </p:sp>
        <p:sp>
          <p:nvSpPr>
            <p:cNvPr id="13" name="Rectángulo 12"/>
            <p:cNvSpPr/>
            <p:nvPr/>
          </p:nvSpPr>
          <p:spPr>
            <a:xfrm>
              <a:off x="4299492" y="5291322"/>
              <a:ext cx="2895473"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s-MX" dirty="0"/>
                <a:t>Producción y mantenimiento</a:t>
              </a:r>
            </a:p>
          </p:txBody>
        </p:sp>
        <p:sp>
          <p:nvSpPr>
            <p:cNvPr id="14" name="Rectángulo 13"/>
            <p:cNvSpPr/>
            <p:nvPr/>
          </p:nvSpPr>
          <p:spPr>
            <a:xfrm>
              <a:off x="3720369" y="3178249"/>
              <a:ext cx="7791946" cy="369332"/>
            </a:xfrm>
            <a:prstGeom prst="rect">
              <a:avLst/>
            </a:prstGeom>
            <a:noFill/>
            <a:ln>
              <a:noFill/>
            </a:ln>
          </p:spPr>
          <p:txBody>
            <a:bodyPr wrap="square">
              <a:spAutoFit/>
            </a:bodyPr>
            <a:lstStyle/>
            <a:p>
              <a:pPr algn="ctr"/>
              <a:r>
                <a:rPr lang="es-MX" b="1" dirty="0"/>
                <a:t>CICLO DE VIDA DE LOS SISTEMAS DE INFORMACIÓN </a:t>
              </a:r>
            </a:p>
          </p:txBody>
        </p:sp>
      </p:grpSp>
    </p:spTree>
    <p:extLst>
      <p:ext uri="{BB962C8B-B14F-4D97-AF65-F5344CB8AC3E}">
        <p14:creationId xmlns:p14="http://schemas.microsoft.com/office/powerpoint/2010/main" val="107825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6147" y="614427"/>
            <a:ext cx="3806282" cy="1938992"/>
          </a:xfrm>
          <a:prstGeom prst="rect">
            <a:avLst/>
          </a:prstGeom>
        </p:spPr>
        <p:txBody>
          <a:bodyPr wrap="square">
            <a:spAutoFit/>
          </a:bodyPr>
          <a:lstStyle/>
          <a:p>
            <a:pPr algn="just"/>
            <a:r>
              <a:rPr lang="es-MX" sz="2000" dirty="0"/>
              <a:t>Para muchas compañías desarrollar el sistema de información siguiendo la totalidad de las etapas puede resultarle muy costoso tanto en tiempo como en dinero.</a:t>
            </a:r>
          </a:p>
        </p:txBody>
      </p:sp>
      <p:sp>
        <p:nvSpPr>
          <p:cNvPr id="6" name="Rectángulo 5"/>
          <p:cNvSpPr/>
          <p:nvPr/>
        </p:nvSpPr>
        <p:spPr>
          <a:xfrm>
            <a:off x="576147" y="2971800"/>
            <a:ext cx="3806282" cy="33918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MX" sz="2000" dirty="0"/>
              <a:t>Las empresas a la hora de desarrollar un sistema de información puede optar por otro conjunto de </a:t>
            </a:r>
            <a:r>
              <a:rPr lang="es-MX" sz="2000" b="1" dirty="0"/>
              <a:t>estrategias</a:t>
            </a:r>
            <a:r>
              <a:rPr lang="es-MX" sz="2000" dirty="0"/>
              <a:t> que le pueden permitir obtener resultados tan positivos como los conseguidos utilizando el ciclo de vida de los sistemas de información.</a:t>
            </a:r>
          </a:p>
        </p:txBody>
      </p:sp>
      <p:sp>
        <p:nvSpPr>
          <p:cNvPr id="7" name="Rectángulo 6"/>
          <p:cNvSpPr/>
          <p:nvPr/>
        </p:nvSpPr>
        <p:spPr>
          <a:xfrm>
            <a:off x="6299583" y="451542"/>
            <a:ext cx="4636590" cy="584775"/>
          </a:xfrm>
          <a:prstGeom prst="rect">
            <a:avLst/>
          </a:prstGeom>
        </p:spPr>
        <p:txBody>
          <a:bodyPr wrap="none">
            <a:spAutoFit/>
          </a:bodyPr>
          <a:lstStyle/>
          <a:p>
            <a:r>
              <a:rPr lang="es-MX" sz="3200" b="1" dirty="0"/>
              <a:t>Otras Posibles Estrategias:</a:t>
            </a:r>
          </a:p>
        </p:txBody>
      </p:sp>
      <p:pic>
        <p:nvPicPr>
          <p:cNvPr id="2056" name="Picture 8" descr="QUE ES UN SISTEMA DE INFORMACION DE MERCADOTECNIA |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542" y="1159728"/>
            <a:ext cx="2689563" cy="2219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Qué estrategia de expansión de mercado debería aplicar a mi nego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878" y="3638488"/>
            <a:ext cx="2987967" cy="20940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8538396" y="1502742"/>
            <a:ext cx="3146929" cy="1015663"/>
          </a:xfrm>
          <a:prstGeom prst="rect">
            <a:avLst/>
          </a:prstGeom>
        </p:spPr>
        <p:txBody>
          <a:bodyPr wrap="square">
            <a:spAutoFit/>
          </a:bodyPr>
          <a:lstStyle/>
          <a:p>
            <a:pPr marL="285750" indent="-285750">
              <a:buFont typeface="Wingdings" panose="05000000000000000000" pitchFamily="2" charset="2"/>
              <a:buChar char="ü"/>
            </a:pPr>
            <a:r>
              <a:rPr lang="es-MX" sz="2000" dirty="0"/>
              <a:t>Elaboración de prototipos</a:t>
            </a:r>
          </a:p>
          <a:p>
            <a:pPr marL="285750" indent="-285750">
              <a:buFont typeface="Wingdings" panose="05000000000000000000" pitchFamily="2" charset="2"/>
              <a:buChar char="ü"/>
            </a:pPr>
            <a:r>
              <a:rPr lang="es-MX" sz="2000" dirty="0"/>
              <a:t>Paquetes de software de aplicaciones </a:t>
            </a:r>
          </a:p>
        </p:txBody>
      </p:sp>
      <p:sp>
        <p:nvSpPr>
          <p:cNvPr id="15" name="Rectángulo 14"/>
          <p:cNvSpPr/>
          <p:nvPr/>
        </p:nvSpPr>
        <p:spPr>
          <a:xfrm>
            <a:off x="5488295" y="3736693"/>
            <a:ext cx="2649810" cy="1508105"/>
          </a:xfrm>
          <a:prstGeom prst="rect">
            <a:avLst/>
          </a:prstGeom>
        </p:spPr>
        <p:txBody>
          <a:bodyPr wrap="square">
            <a:spAutoFit/>
          </a:bodyPr>
          <a:lstStyle/>
          <a:p>
            <a:pPr marL="285750" indent="-285750">
              <a:buFont typeface="Wingdings" panose="05000000000000000000" pitchFamily="2" charset="2"/>
              <a:buChar char="ü"/>
            </a:pPr>
            <a:r>
              <a:rPr lang="es-MX" sz="2000" dirty="0"/>
              <a:t>Desarrollo</a:t>
            </a:r>
            <a:r>
              <a:rPr lang="es-MX" dirty="0"/>
              <a:t> por los usuarios finales</a:t>
            </a:r>
          </a:p>
          <a:p>
            <a:pPr marL="285750" indent="-285750">
              <a:buFont typeface="Wingdings" panose="05000000000000000000" pitchFamily="2" charset="2"/>
              <a:buChar char="ü"/>
            </a:pPr>
            <a:r>
              <a:rPr lang="es-MX" dirty="0"/>
              <a:t>Subcontratación de los sistemas de información</a:t>
            </a:r>
          </a:p>
        </p:txBody>
      </p:sp>
    </p:spTree>
    <p:extLst>
      <p:ext uri="{BB962C8B-B14F-4D97-AF65-F5344CB8AC3E}">
        <p14:creationId xmlns:p14="http://schemas.microsoft.com/office/powerpoint/2010/main" val="193712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16200000">
            <a:off x="-2919694" y="3105818"/>
            <a:ext cx="6796412" cy="584775"/>
          </a:xfrm>
          <a:prstGeom prst="rect">
            <a:avLst/>
          </a:prstGeom>
        </p:spPr>
        <p:txBody>
          <a:bodyPr wrap="none">
            <a:spAutoFit/>
          </a:bodyPr>
          <a:lstStyle/>
          <a:p>
            <a:r>
              <a:rPr lang="es-MX" sz="3200" b="1" dirty="0"/>
              <a:t>Fracaso de los sistemas de información</a:t>
            </a:r>
          </a:p>
        </p:txBody>
      </p:sp>
      <p:sp>
        <p:nvSpPr>
          <p:cNvPr id="7" name="Rectángulo 6"/>
          <p:cNvSpPr/>
          <p:nvPr/>
        </p:nvSpPr>
        <p:spPr>
          <a:xfrm>
            <a:off x="2287546" y="394325"/>
            <a:ext cx="9292586" cy="769441"/>
          </a:xfrm>
          <a:prstGeom prst="rect">
            <a:avLst/>
          </a:prstGeom>
        </p:spPr>
        <p:txBody>
          <a:bodyPr wrap="square">
            <a:spAutoFit/>
          </a:bodyPr>
          <a:lstStyle/>
          <a:p>
            <a:pPr algn="just"/>
            <a:r>
              <a:rPr lang="es-MX" sz="2200" dirty="0"/>
              <a:t>El desarrollo e implantación de los sistemas de información en muchas ocasiones termina en fracaso.</a:t>
            </a:r>
          </a:p>
        </p:txBody>
      </p:sp>
      <p:sp>
        <p:nvSpPr>
          <p:cNvPr id="8" name="Rectángulo 7"/>
          <p:cNvSpPr/>
          <p:nvPr/>
        </p:nvSpPr>
        <p:spPr>
          <a:xfrm rot="16200000">
            <a:off x="2022473" y="3068148"/>
            <a:ext cx="2772010" cy="400110"/>
          </a:xfrm>
          <a:prstGeom prst="rect">
            <a:avLst/>
          </a:prstGeom>
        </p:spPr>
        <p:txBody>
          <a:bodyPr wrap="square">
            <a:spAutoFit/>
          </a:bodyPr>
          <a:lstStyle/>
          <a:p>
            <a:r>
              <a:rPr lang="es-MX" sz="2000" b="1" dirty="0"/>
              <a:t>Principales causas</a:t>
            </a:r>
          </a:p>
        </p:txBody>
      </p:sp>
      <p:sp>
        <p:nvSpPr>
          <p:cNvPr id="9" name="Rectángulo 8"/>
          <p:cNvSpPr/>
          <p:nvPr/>
        </p:nvSpPr>
        <p:spPr>
          <a:xfrm>
            <a:off x="1023257" y="3"/>
            <a:ext cx="4680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1567103" y="0"/>
            <a:ext cx="553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4247614" y="1690988"/>
            <a:ext cx="6152850" cy="3869435"/>
            <a:chOff x="2735337" y="2048491"/>
            <a:chExt cx="6152850" cy="3869435"/>
          </a:xfrm>
        </p:grpSpPr>
        <p:sp>
          <p:nvSpPr>
            <p:cNvPr id="11" name="Rectángulo 10"/>
            <p:cNvSpPr/>
            <p:nvPr/>
          </p:nvSpPr>
          <p:spPr>
            <a:xfrm>
              <a:off x="2735337" y="2048491"/>
              <a:ext cx="4405692" cy="646331"/>
            </a:xfrm>
            <a:prstGeom prst="rect">
              <a:avLst/>
            </a:prstGeom>
            <a:ln>
              <a:solidFill>
                <a:schemeClr val="tx1"/>
              </a:solidFill>
            </a:ln>
          </p:spPr>
          <p:txBody>
            <a:bodyPr wrap="square">
              <a:spAutoFit/>
            </a:bodyPr>
            <a:lstStyle/>
            <a:p>
              <a:r>
                <a:rPr lang="es-MX" dirty="0"/>
                <a:t>Falta de alineación entre los sistemas de información y la estrategia empresarial</a:t>
              </a:r>
            </a:p>
          </p:txBody>
        </p:sp>
        <p:sp>
          <p:nvSpPr>
            <p:cNvPr id="16" name="Rectángulo 15"/>
            <p:cNvSpPr/>
            <p:nvPr/>
          </p:nvSpPr>
          <p:spPr>
            <a:xfrm>
              <a:off x="7339994" y="2048491"/>
              <a:ext cx="1548192" cy="646331"/>
            </a:xfrm>
            <a:prstGeom prst="rect">
              <a:avLst/>
            </a:prstGeom>
            <a:ln>
              <a:solidFill>
                <a:schemeClr val="tx1"/>
              </a:solidFill>
            </a:ln>
          </p:spPr>
          <p:txBody>
            <a:bodyPr wrap="square">
              <a:spAutoFit/>
            </a:bodyPr>
            <a:lstStyle/>
            <a:p>
              <a:endParaRPr lang="es-MX" dirty="0"/>
            </a:p>
            <a:p>
              <a:endParaRPr lang="es-MX" dirty="0"/>
            </a:p>
          </p:txBody>
        </p:sp>
        <p:sp>
          <p:nvSpPr>
            <p:cNvPr id="17" name="Rectángulo 16"/>
            <p:cNvSpPr/>
            <p:nvPr/>
          </p:nvSpPr>
          <p:spPr>
            <a:xfrm>
              <a:off x="2735337" y="2837099"/>
              <a:ext cx="1548192" cy="646331"/>
            </a:xfrm>
            <a:prstGeom prst="rect">
              <a:avLst/>
            </a:prstGeom>
            <a:ln>
              <a:solidFill>
                <a:schemeClr val="tx1"/>
              </a:solidFill>
            </a:ln>
          </p:spPr>
          <p:txBody>
            <a:bodyPr wrap="square">
              <a:spAutoFit/>
            </a:bodyPr>
            <a:lstStyle/>
            <a:p>
              <a:endParaRPr lang="es-MX" dirty="0"/>
            </a:p>
            <a:p>
              <a:endParaRPr lang="es-MX" dirty="0"/>
            </a:p>
          </p:txBody>
        </p:sp>
        <p:sp>
          <p:nvSpPr>
            <p:cNvPr id="18" name="Rectángulo 17"/>
            <p:cNvSpPr/>
            <p:nvPr/>
          </p:nvSpPr>
          <p:spPr>
            <a:xfrm>
              <a:off x="4482494" y="2837099"/>
              <a:ext cx="4405692" cy="646331"/>
            </a:xfrm>
            <a:prstGeom prst="rect">
              <a:avLst/>
            </a:prstGeom>
            <a:ln>
              <a:solidFill>
                <a:schemeClr val="tx1"/>
              </a:solidFill>
            </a:ln>
          </p:spPr>
          <p:txBody>
            <a:bodyPr wrap="square">
              <a:spAutoFit/>
            </a:bodyPr>
            <a:lstStyle/>
            <a:p>
              <a:pPr algn="ctr"/>
              <a:r>
                <a:rPr lang="es-MX" dirty="0"/>
                <a:t>Escaso apoyo de la administración</a:t>
              </a:r>
            </a:p>
            <a:p>
              <a:endParaRPr lang="es-MX" dirty="0"/>
            </a:p>
          </p:txBody>
        </p:sp>
        <p:sp>
          <p:nvSpPr>
            <p:cNvPr id="19" name="Rectángulo 18"/>
            <p:cNvSpPr/>
            <p:nvPr/>
          </p:nvSpPr>
          <p:spPr>
            <a:xfrm>
              <a:off x="2735337" y="3625707"/>
              <a:ext cx="4405692" cy="646331"/>
            </a:xfrm>
            <a:prstGeom prst="rect">
              <a:avLst/>
            </a:prstGeom>
            <a:ln>
              <a:solidFill>
                <a:schemeClr val="tx1"/>
              </a:solidFill>
            </a:ln>
          </p:spPr>
          <p:txBody>
            <a:bodyPr wrap="square">
              <a:spAutoFit/>
            </a:bodyPr>
            <a:lstStyle/>
            <a:p>
              <a:r>
                <a:rPr lang="es-MX" dirty="0"/>
                <a:t>Mala identificación de las necesidades de información</a:t>
              </a:r>
            </a:p>
          </p:txBody>
        </p:sp>
        <p:sp>
          <p:nvSpPr>
            <p:cNvPr id="20" name="Rectángulo 19"/>
            <p:cNvSpPr/>
            <p:nvPr/>
          </p:nvSpPr>
          <p:spPr>
            <a:xfrm>
              <a:off x="7339994" y="3625707"/>
              <a:ext cx="1548192" cy="646331"/>
            </a:xfrm>
            <a:prstGeom prst="rect">
              <a:avLst/>
            </a:prstGeom>
            <a:ln>
              <a:solidFill>
                <a:schemeClr val="tx1"/>
              </a:solidFill>
            </a:ln>
          </p:spPr>
          <p:txBody>
            <a:bodyPr wrap="square">
              <a:spAutoFit/>
            </a:bodyPr>
            <a:lstStyle/>
            <a:p>
              <a:endParaRPr lang="es-MX" dirty="0"/>
            </a:p>
            <a:p>
              <a:endParaRPr lang="es-MX" dirty="0"/>
            </a:p>
          </p:txBody>
        </p:sp>
        <p:sp>
          <p:nvSpPr>
            <p:cNvPr id="21" name="Rectángulo 20"/>
            <p:cNvSpPr/>
            <p:nvPr/>
          </p:nvSpPr>
          <p:spPr>
            <a:xfrm>
              <a:off x="2735337" y="4414315"/>
              <a:ext cx="1548192" cy="646331"/>
            </a:xfrm>
            <a:prstGeom prst="rect">
              <a:avLst/>
            </a:prstGeom>
            <a:ln>
              <a:solidFill>
                <a:schemeClr val="tx1"/>
              </a:solidFill>
            </a:ln>
          </p:spPr>
          <p:txBody>
            <a:bodyPr wrap="square">
              <a:spAutoFit/>
            </a:bodyPr>
            <a:lstStyle/>
            <a:p>
              <a:endParaRPr lang="es-MX" dirty="0"/>
            </a:p>
            <a:p>
              <a:endParaRPr lang="es-MX" dirty="0"/>
            </a:p>
          </p:txBody>
        </p:sp>
        <p:sp>
          <p:nvSpPr>
            <p:cNvPr id="22" name="Rectángulo 21"/>
            <p:cNvSpPr/>
            <p:nvPr/>
          </p:nvSpPr>
          <p:spPr>
            <a:xfrm>
              <a:off x="4482494" y="4414315"/>
              <a:ext cx="4405692" cy="646331"/>
            </a:xfrm>
            <a:prstGeom prst="rect">
              <a:avLst/>
            </a:prstGeom>
            <a:ln>
              <a:solidFill>
                <a:schemeClr val="tx1"/>
              </a:solidFill>
            </a:ln>
          </p:spPr>
          <p:txBody>
            <a:bodyPr wrap="square">
              <a:spAutoFit/>
            </a:bodyPr>
            <a:lstStyle/>
            <a:p>
              <a:r>
                <a:rPr lang="es-MX" dirty="0"/>
                <a:t>Escasa involucración o influencia del usuario final</a:t>
              </a:r>
            </a:p>
          </p:txBody>
        </p:sp>
        <p:sp>
          <p:nvSpPr>
            <p:cNvPr id="23" name="Rectángulo 22"/>
            <p:cNvSpPr/>
            <p:nvPr/>
          </p:nvSpPr>
          <p:spPr>
            <a:xfrm>
              <a:off x="2735337" y="5265540"/>
              <a:ext cx="4405692" cy="646331"/>
            </a:xfrm>
            <a:prstGeom prst="rect">
              <a:avLst/>
            </a:prstGeom>
            <a:ln>
              <a:solidFill>
                <a:schemeClr val="tx1"/>
              </a:solidFill>
            </a:ln>
          </p:spPr>
          <p:txBody>
            <a:bodyPr wrap="square">
              <a:spAutoFit/>
            </a:bodyPr>
            <a:lstStyle/>
            <a:p>
              <a:pPr algn="ctr"/>
              <a:r>
                <a:rPr lang="es-MX" dirty="0"/>
                <a:t>Nula formación del personal</a:t>
              </a:r>
            </a:p>
            <a:p>
              <a:endParaRPr lang="es-MX" dirty="0"/>
            </a:p>
          </p:txBody>
        </p:sp>
        <p:sp>
          <p:nvSpPr>
            <p:cNvPr id="24" name="Rectángulo 23"/>
            <p:cNvSpPr/>
            <p:nvPr/>
          </p:nvSpPr>
          <p:spPr>
            <a:xfrm>
              <a:off x="7339994" y="5265540"/>
              <a:ext cx="1548192" cy="646331"/>
            </a:xfrm>
            <a:prstGeom prst="rect">
              <a:avLst/>
            </a:prstGeom>
            <a:ln>
              <a:solidFill>
                <a:schemeClr val="tx1"/>
              </a:solidFill>
            </a:ln>
          </p:spPr>
          <p:txBody>
            <a:bodyPr wrap="square">
              <a:spAutoFit/>
            </a:bodyPr>
            <a:lstStyle/>
            <a:p>
              <a:endParaRPr lang="es-MX" dirty="0"/>
            </a:p>
            <a:p>
              <a:endParaRPr lang="es-MX" dirty="0"/>
            </a:p>
          </p:txBody>
        </p:sp>
        <p:pic>
          <p:nvPicPr>
            <p:cNvPr id="5130" name="Picture 10" descr="Cómo mantener la sinergia y la cohesión de los equipos durante y después de  la crisis? - ESCUELA EUROPEA DE GE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994" y="2048491"/>
              <a:ext cx="1548192" cy="64633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anciones Administrativas - Banco Serfinanz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337" y="2837099"/>
              <a:ext cx="1548192" cy="64633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Otra Vez Este Mala Información Imagen de archivo - Imagen de miedo, malo:  10902467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174"/>
            <a:stretch/>
          </p:blipFill>
          <p:spPr bwMode="auto">
            <a:xfrm>
              <a:off x="7339995" y="3625706"/>
              <a:ext cx="1548192" cy="65995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la falta de inte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431" y="4421241"/>
              <a:ext cx="1532699" cy="646331"/>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 Tipos de capacitación (Cuáles son y su importancia) | 2022 | Web y  Empres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9994" y="5265540"/>
              <a:ext cx="1548192" cy="652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101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ómo hacer una Conclusión? - Univerx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480" y="962914"/>
            <a:ext cx="3791416"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rot="16200000">
            <a:off x="-805021" y="3167407"/>
            <a:ext cx="2411238" cy="584775"/>
          </a:xfrm>
          <a:prstGeom prst="rect">
            <a:avLst/>
          </a:prstGeom>
        </p:spPr>
        <p:txBody>
          <a:bodyPr wrap="none">
            <a:spAutoFit/>
          </a:bodyPr>
          <a:lstStyle/>
          <a:p>
            <a:r>
              <a:rPr lang="es-MX" sz="3200" b="1" dirty="0"/>
              <a:t>Conclusiones</a:t>
            </a:r>
          </a:p>
        </p:txBody>
      </p:sp>
      <p:sp>
        <p:nvSpPr>
          <p:cNvPr id="9" name="Rectángulo 8"/>
          <p:cNvSpPr/>
          <p:nvPr/>
        </p:nvSpPr>
        <p:spPr>
          <a:xfrm>
            <a:off x="718459" y="3"/>
            <a:ext cx="4680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1246263" y="0"/>
            <a:ext cx="553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4303307" y="1512908"/>
            <a:ext cx="7170234" cy="9010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El uso de Sistemas de Información como parte del proceso de innovación tecnológica es clave, dada la alta dependencia de las dinámicas de crecimiento en la variable tecnología.</a:t>
            </a:r>
          </a:p>
        </p:txBody>
      </p:sp>
      <p:sp>
        <p:nvSpPr>
          <p:cNvPr id="7" name="Rectángulo 6"/>
          <p:cNvSpPr/>
          <p:nvPr/>
        </p:nvSpPr>
        <p:spPr>
          <a:xfrm>
            <a:off x="4303307" y="2893655"/>
            <a:ext cx="7170234" cy="9010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La gestión adecuada de los Sistemas de Información será determinante para el éxito o fracaso de una organización en el entorno actual.</a:t>
            </a:r>
          </a:p>
        </p:txBody>
      </p:sp>
      <p:sp>
        <p:nvSpPr>
          <p:cNvPr id="10" name="Rectángulo 9"/>
          <p:cNvSpPr/>
          <p:nvPr/>
        </p:nvSpPr>
        <p:spPr>
          <a:xfrm>
            <a:off x="4303307" y="4309534"/>
            <a:ext cx="7170234" cy="901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desarrollo y capacitación del capital humano es una condición primordial en la correcta implementación de los Sistemas de Información.</a:t>
            </a:r>
          </a:p>
        </p:txBody>
      </p:sp>
    </p:spTree>
    <p:extLst>
      <p:ext uri="{BB962C8B-B14F-4D97-AF65-F5344CB8AC3E}">
        <p14:creationId xmlns:p14="http://schemas.microsoft.com/office/powerpoint/2010/main" val="69623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86,428 Sistemas De Informacion Imágenes y Fotos - 123RF"/>
          <p:cNvPicPr>
            <a:picLocks noChangeAspect="1" noChangeArrowheads="1"/>
          </p:cNvPicPr>
          <p:nvPr/>
        </p:nvPicPr>
        <p:blipFill>
          <a:blip r:embed="rId2">
            <a:extLst>
              <a:ext uri="{BEBA8EAE-BF5A-486C-A8C5-ECC9F3942E4B}">
                <a14:imgProps xmlns:a14="http://schemas.microsoft.com/office/drawing/2010/main">
                  <a14:imgLayer r:embed="rId3">
                    <a14:imgEffect>
                      <a14:saturation sat="69000"/>
                    </a14:imgEffect>
                  </a14:imgLayer>
                </a14:imgProps>
              </a:ext>
              <a:ext uri="{28A0092B-C50C-407E-A947-70E740481C1C}">
                <a14:useLocalDpi xmlns:a14="http://schemas.microsoft.com/office/drawing/2010/main" val="0"/>
              </a:ext>
            </a:extLst>
          </a:blip>
          <a:srcRect/>
          <a:stretch>
            <a:fillRect/>
          </a:stretch>
        </p:blipFill>
        <p:spPr bwMode="auto">
          <a:xfrm>
            <a:off x="5018049" y="460135"/>
            <a:ext cx="7017261" cy="616361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841500" y="1262837"/>
            <a:ext cx="9535160" cy="4822536"/>
          </a:xfrm>
        </p:spPr>
        <p:txBody>
          <a:bodyPr>
            <a:normAutofit fontScale="92500" lnSpcReduction="10000"/>
          </a:bodyPr>
          <a:lstStyle/>
          <a:p>
            <a:r>
              <a:rPr lang="es-MX" sz="2400" dirty="0"/>
              <a:t>Introducción</a:t>
            </a:r>
          </a:p>
          <a:p>
            <a:r>
              <a:rPr lang="es-MX" sz="2400" dirty="0"/>
              <a:t>Antecedentes</a:t>
            </a:r>
          </a:p>
          <a:p>
            <a:r>
              <a:rPr lang="es-MX" sz="2400" dirty="0"/>
              <a:t>Que es un sistema de información</a:t>
            </a:r>
          </a:p>
          <a:p>
            <a:r>
              <a:rPr lang="es-MX" sz="2400" dirty="0"/>
              <a:t>Objetivos del Sistema de Información </a:t>
            </a:r>
          </a:p>
          <a:p>
            <a:r>
              <a:rPr lang="es-MX" sz="2400" dirty="0"/>
              <a:t>Clasificación de los Sistemas de Información</a:t>
            </a:r>
          </a:p>
          <a:p>
            <a:r>
              <a:rPr lang="es-MX" sz="2400" dirty="0"/>
              <a:t>Evolución de los Sistemas de Información</a:t>
            </a:r>
          </a:p>
          <a:p>
            <a:r>
              <a:rPr lang="es-MX" sz="2400" dirty="0"/>
              <a:t>Clasificación de la Evolución de los Sistemas de Información</a:t>
            </a:r>
          </a:p>
          <a:p>
            <a:r>
              <a:rPr lang="es-MX" sz="2400" dirty="0"/>
              <a:t> Los Sistemas Estratégicos de Información</a:t>
            </a:r>
          </a:p>
          <a:p>
            <a:r>
              <a:rPr lang="es-MX" sz="2400" dirty="0"/>
              <a:t> Desarrollo de los Sistemas de Información</a:t>
            </a:r>
          </a:p>
          <a:p>
            <a:r>
              <a:rPr lang="es-MX" sz="2400" dirty="0"/>
              <a:t>Otras Posibles Estrategias </a:t>
            </a:r>
          </a:p>
          <a:p>
            <a:r>
              <a:rPr lang="es-MX" sz="2400" dirty="0"/>
              <a:t>Fracaso de los Sistemas de Información</a:t>
            </a:r>
          </a:p>
          <a:p>
            <a:r>
              <a:rPr lang="es-MX" sz="2400" dirty="0"/>
              <a:t>Conclusiones</a:t>
            </a:r>
          </a:p>
          <a:p>
            <a:endParaRPr lang="es-MX" sz="2400" dirty="0"/>
          </a:p>
          <a:p>
            <a:endParaRPr lang="es-MX" sz="2400" dirty="0"/>
          </a:p>
          <a:p>
            <a:endParaRPr lang="es-MX" sz="2400" dirty="0"/>
          </a:p>
          <a:p>
            <a:endParaRPr lang="es-MX" sz="2400" dirty="0"/>
          </a:p>
        </p:txBody>
      </p:sp>
      <p:sp>
        <p:nvSpPr>
          <p:cNvPr id="5" name="Rectángulo 4"/>
          <p:cNvSpPr/>
          <p:nvPr/>
        </p:nvSpPr>
        <p:spPr>
          <a:xfrm>
            <a:off x="0" y="0"/>
            <a:ext cx="170688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0" y="460135"/>
            <a:ext cx="3683000" cy="579755"/>
          </a:xfrm>
        </p:spPr>
        <p:txBody>
          <a:bodyPr>
            <a:noAutofit/>
          </a:bodyPr>
          <a:lstStyle/>
          <a:p>
            <a:r>
              <a:rPr lang="es-MX" sz="3200" b="1" dirty="0">
                <a:solidFill>
                  <a:schemeClr val="bg1"/>
                </a:solidFill>
              </a:rPr>
              <a:t>Tabla  de   </a:t>
            </a:r>
            <a:r>
              <a:rPr lang="es-MX" sz="3200" b="1" dirty="0"/>
              <a:t>contenido</a:t>
            </a:r>
          </a:p>
        </p:txBody>
      </p:sp>
    </p:spTree>
    <p:extLst>
      <p:ext uri="{BB962C8B-B14F-4D97-AF65-F5344CB8AC3E}">
        <p14:creationId xmlns:p14="http://schemas.microsoft.com/office/powerpoint/2010/main" val="315415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86,428 Sistemas De Informacion Imágenes y Foto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0"/>
            <a:ext cx="11353800" cy="691375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909760" y="1097217"/>
            <a:ext cx="9646920" cy="4351338"/>
          </a:xfrm>
        </p:spPr>
        <p:txBody>
          <a:bodyPr>
            <a:normAutofit lnSpcReduction="10000"/>
          </a:bodyPr>
          <a:lstStyle/>
          <a:p>
            <a:pPr marL="0" indent="0" algn="just">
              <a:buNone/>
            </a:pPr>
            <a:r>
              <a:rPr lang="es-MX" sz="2400" dirty="0"/>
              <a:t>Los sistemas de información han constituido uno de principales campos de estudio en el área de organización de la empresas, considerando:</a:t>
            </a:r>
          </a:p>
          <a:p>
            <a:pPr marL="0" indent="0" algn="just">
              <a:buNone/>
            </a:pPr>
            <a:endParaRPr lang="es-MX" sz="2400" dirty="0"/>
          </a:p>
          <a:p>
            <a:pPr marL="0" indent="0" algn="just">
              <a:buNone/>
            </a:pPr>
            <a:r>
              <a:rPr lang="es-MX" sz="2400" dirty="0"/>
              <a:t>	La creciente globalización</a:t>
            </a:r>
          </a:p>
          <a:p>
            <a:pPr marL="0" indent="0" algn="just">
              <a:buNone/>
            </a:pPr>
            <a:r>
              <a:rPr lang="es-MX" sz="2400" dirty="0"/>
              <a:t>	El proceso de Internacionalización de la empresa</a:t>
            </a:r>
          </a:p>
          <a:p>
            <a:pPr marL="0" indent="0" algn="just">
              <a:buNone/>
            </a:pPr>
            <a:r>
              <a:rPr lang="es-MX" sz="2400" dirty="0"/>
              <a:t>	El incremento de la competencia </a:t>
            </a:r>
          </a:p>
          <a:p>
            <a:pPr marL="0" indent="0" algn="just">
              <a:buNone/>
            </a:pPr>
            <a:r>
              <a:rPr lang="es-MX" sz="2400" dirty="0"/>
              <a:t>	El desarrollo de las tecnolo</a:t>
            </a:r>
            <a:r>
              <a:rPr lang="es-MX" sz="2400" dirty="0">
                <a:solidFill>
                  <a:schemeClr val="bg1"/>
                </a:solidFill>
              </a:rPr>
              <a:t>gías</a:t>
            </a:r>
            <a:r>
              <a:rPr lang="es-MX" sz="2400" dirty="0"/>
              <a:t> de información</a:t>
            </a:r>
          </a:p>
          <a:p>
            <a:pPr marL="0" indent="0" algn="just">
              <a:buNone/>
            </a:pPr>
            <a:endParaRPr lang="es-MX" sz="2400" dirty="0"/>
          </a:p>
          <a:p>
            <a:pPr marL="0" indent="0" algn="just">
              <a:buNone/>
            </a:pPr>
            <a:r>
              <a:rPr lang="es-MX" sz="2400" dirty="0"/>
              <a:t>Por lo que las empresas internacionales operan en un entorno globalizado apoyadas de sus complejos sistemas que deben ser compatibles con los diferentes equipo programas.</a:t>
            </a:r>
          </a:p>
        </p:txBody>
      </p:sp>
      <p:sp>
        <p:nvSpPr>
          <p:cNvPr id="6" name="Rectángulo 5"/>
          <p:cNvSpPr/>
          <p:nvPr/>
        </p:nvSpPr>
        <p:spPr>
          <a:xfrm>
            <a:off x="0" y="0"/>
            <a:ext cx="170688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853440" y="86345"/>
            <a:ext cx="3296920" cy="1325563"/>
          </a:xfrm>
        </p:spPr>
        <p:txBody>
          <a:bodyPr>
            <a:normAutofit/>
          </a:bodyPr>
          <a:lstStyle/>
          <a:p>
            <a:r>
              <a:rPr lang="es-MX" sz="3200" b="1" dirty="0">
                <a:solidFill>
                  <a:schemeClr val="bg1"/>
                </a:solidFill>
              </a:rPr>
              <a:t>Intro</a:t>
            </a:r>
            <a:r>
              <a:rPr lang="es-MX" sz="3200" b="1" dirty="0"/>
              <a:t>ducción</a:t>
            </a:r>
          </a:p>
        </p:txBody>
      </p:sp>
    </p:spTree>
    <p:extLst>
      <p:ext uri="{BB962C8B-B14F-4D97-AF65-F5344CB8AC3E}">
        <p14:creationId xmlns:p14="http://schemas.microsoft.com/office/powerpoint/2010/main" val="60317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107440"/>
            <a:ext cx="12192000" cy="5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p:cNvSpPr/>
          <p:nvPr/>
        </p:nvSpPr>
        <p:spPr>
          <a:xfrm>
            <a:off x="4489363" y="261527"/>
            <a:ext cx="24143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alibri Light" panose="020F0302020204030204"/>
                <a:ea typeface="+mn-ea"/>
                <a:cs typeface="+mn-cs"/>
              </a:rPr>
              <a:t>Antecedentes</a:t>
            </a:r>
          </a:p>
        </p:txBody>
      </p:sp>
      <p:grpSp>
        <p:nvGrpSpPr>
          <p:cNvPr id="7" name="Grupo 6"/>
          <p:cNvGrpSpPr/>
          <p:nvPr/>
        </p:nvGrpSpPr>
        <p:grpSpPr>
          <a:xfrm>
            <a:off x="330975" y="2065076"/>
            <a:ext cx="11530049" cy="3217379"/>
            <a:chOff x="400415" y="2331776"/>
            <a:chExt cx="11530049" cy="3217379"/>
          </a:xfrm>
        </p:grpSpPr>
        <p:grpSp>
          <p:nvGrpSpPr>
            <p:cNvPr id="8" name="Grupo 7">
              <a:extLst>
                <a:ext uri="{FF2B5EF4-FFF2-40B4-BE49-F238E27FC236}">
                  <a16:creationId xmlns:a16="http://schemas.microsoft.com/office/drawing/2014/main" id="{55D86F11-4118-44BE-9FB2-72DFDBD18A68}"/>
                </a:ext>
              </a:extLst>
            </p:cNvPr>
            <p:cNvGrpSpPr/>
            <p:nvPr/>
          </p:nvGrpSpPr>
          <p:grpSpPr>
            <a:xfrm>
              <a:off x="1106244" y="3461382"/>
              <a:ext cx="392473" cy="1075472"/>
              <a:chOff x="2538329" y="3258410"/>
              <a:chExt cx="361220" cy="1075472"/>
            </a:xfrm>
          </p:grpSpPr>
          <p:sp>
            <p:nvSpPr>
              <p:cNvPr id="55" name="Rectángulo 54">
                <a:extLst>
                  <a:ext uri="{FF2B5EF4-FFF2-40B4-BE49-F238E27FC236}">
                    <a16:creationId xmlns:a16="http://schemas.microsoft.com/office/drawing/2014/main" id="{543A4A1B-EF6B-4100-B07D-10F450117836}"/>
                  </a:ext>
                </a:extLst>
              </p:cNvPr>
              <p:cNvSpPr/>
              <p:nvPr/>
            </p:nvSpPr>
            <p:spPr>
              <a:xfrm>
                <a:off x="2639564" y="3258410"/>
                <a:ext cx="158750" cy="812800"/>
              </a:xfrm>
              <a:prstGeom prst="rect">
                <a:avLst/>
              </a:prstGeom>
              <a:gradFill>
                <a:gsLst>
                  <a:gs pos="0">
                    <a:sysClr val="window" lastClr="FFFFFF">
                      <a:lumMod val="85000"/>
                    </a:sysClr>
                  </a:gs>
                  <a:gs pos="100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ángulo: esquinas redondeadas 12">
                <a:extLst>
                  <a:ext uri="{FF2B5EF4-FFF2-40B4-BE49-F238E27FC236}">
                    <a16:creationId xmlns:a16="http://schemas.microsoft.com/office/drawing/2014/main" id="{4C0EDFF9-C42C-4576-B9D3-A88999F3101E}"/>
                  </a:ext>
                </a:extLst>
              </p:cNvPr>
              <p:cNvSpPr/>
              <p:nvPr/>
            </p:nvSpPr>
            <p:spPr>
              <a:xfrm>
                <a:off x="2538329" y="4008451"/>
                <a:ext cx="361220" cy="325431"/>
              </a:xfrm>
              <a:prstGeom prst="roundRect">
                <a:avLst>
                  <a:gd name="adj" fmla="val 23709"/>
                </a:avLst>
              </a:prstGeom>
              <a:gradFill>
                <a:gsLst>
                  <a:gs pos="0">
                    <a:srgbClr val="4472C4">
                      <a:lumMod val="5000"/>
                      <a:lumOff val="95000"/>
                    </a:srgbClr>
                  </a:gs>
                  <a:gs pos="30000">
                    <a:srgbClr val="ABABAB"/>
                  </a:gs>
                  <a:gs pos="61000">
                    <a:sysClr val="window" lastClr="FFFFFF"/>
                  </a:gs>
                  <a:gs pos="85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upo 8">
              <a:extLst>
                <a:ext uri="{FF2B5EF4-FFF2-40B4-BE49-F238E27FC236}">
                  <a16:creationId xmlns:a16="http://schemas.microsoft.com/office/drawing/2014/main" id="{0B0DCCEE-654A-4787-9217-D142CBE60880}"/>
                </a:ext>
              </a:extLst>
            </p:cNvPr>
            <p:cNvGrpSpPr/>
            <p:nvPr/>
          </p:nvGrpSpPr>
          <p:grpSpPr>
            <a:xfrm>
              <a:off x="10779525" y="3461382"/>
              <a:ext cx="392473" cy="1075472"/>
              <a:chOff x="2538329" y="3258410"/>
              <a:chExt cx="361220" cy="1075472"/>
            </a:xfrm>
          </p:grpSpPr>
          <p:sp>
            <p:nvSpPr>
              <p:cNvPr id="53" name="Rectángulo 52">
                <a:extLst>
                  <a:ext uri="{FF2B5EF4-FFF2-40B4-BE49-F238E27FC236}">
                    <a16:creationId xmlns:a16="http://schemas.microsoft.com/office/drawing/2014/main" id="{4448B94B-DB1C-42E1-A6CA-20BCEB23D5B7}"/>
                  </a:ext>
                </a:extLst>
              </p:cNvPr>
              <p:cNvSpPr/>
              <p:nvPr/>
            </p:nvSpPr>
            <p:spPr>
              <a:xfrm>
                <a:off x="2639564" y="3258410"/>
                <a:ext cx="158750" cy="812800"/>
              </a:xfrm>
              <a:prstGeom prst="rect">
                <a:avLst/>
              </a:prstGeom>
              <a:gradFill>
                <a:gsLst>
                  <a:gs pos="0">
                    <a:sysClr val="window" lastClr="FFFFFF">
                      <a:lumMod val="85000"/>
                    </a:sysClr>
                  </a:gs>
                  <a:gs pos="100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ángulo: esquinas redondeadas 17">
                <a:extLst>
                  <a:ext uri="{FF2B5EF4-FFF2-40B4-BE49-F238E27FC236}">
                    <a16:creationId xmlns:a16="http://schemas.microsoft.com/office/drawing/2014/main" id="{FC73BAB7-D93D-4C05-B12F-6469A8E829EC}"/>
                  </a:ext>
                </a:extLst>
              </p:cNvPr>
              <p:cNvSpPr/>
              <p:nvPr/>
            </p:nvSpPr>
            <p:spPr>
              <a:xfrm>
                <a:off x="2538329" y="4008451"/>
                <a:ext cx="361220" cy="325431"/>
              </a:xfrm>
              <a:prstGeom prst="roundRect">
                <a:avLst>
                  <a:gd name="adj" fmla="val 23709"/>
                </a:avLst>
              </a:prstGeom>
              <a:gradFill>
                <a:gsLst>
                  <a:gs pos="0">
                    <a:srgbClr val="4472C4">
                      <a:lumMod val="5000"/>
                      <a:lumOff val="95000"/>
                    </a:srgbClr>
                  </a:gs>
                  <a:gs pos="30000">
                    <a:srgbClr val="ABABAB"/>
                  </a:gs>
                  <a:gs pos="61000">
                    <a:sysClr val="window" lastClr="FFFFFF"/>
                  </a:gs>
                  <a:gs pos="85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upo 9">
              <a:extLst>
                <a:ext uri="{FF2B5EF4-FFF2-40B4-BE49-F238E27FC236}">
                  <a16:creationId xmlns:a16="http://schemas.microsoft.com/office/drawing/2014/main" id="{23C980E7-4131-4996-B4BC-635DD793AAEA}"/>
                </a:ext>
              </a:extLst>
            </p:cNvPr>
            <p:cNvGrpSpPr/>
            <p:nvPr/>
          </p:nvGrpSpPr>
          <p:grpSpPr>
            <a:xfrm>
              <a:off x="8865563" y="3477244"/>
              <a:ext cx="392473" cy="1075472"/>
              <a:chOff x="2538329" y="3258410"/>
              <a:chExt cx="361220" cy="1075472"/>
            </a:xfrm>
          </p:grpSpPr>
          <p:sp>
            <p:nvSpPr>
              <p:cNvPr id="51" name="Rectángulo 50">
                <a:extLst>
                  <a:ext uri="{FF2B5EF4-FFF2-40B4-BE49-F238E27FC236}">
                    <a16:creationId xmlns:a16="http://schemas.microsoft.com/office/drawing/2014/main" id="{76505A1D-D758-46B5-9C7F-A868EEA576CE}"/>
                  </a:ext>
                </a:extLst>
              </p:cNvPr>
              <p:cNvSpPr/>
              <p:nvPr/>
            </p:nvSpPr>
            <p:spPr>
              <a:xfrm>
                <a:off x="2639564" y="3258410"/>
                <a:ext cx="158750" cy="812800"/>
              </a:xfrm>
              <a:prstGeom prst="rect">
                <a:avLst/>
              </a:prstGeom>
              <a:gradFill>
                <a:gsLst>
                  <a:gs pos="0">
                    <a:sysClr val="window" lastClr="FFFFFF">
                      <a:lumMod val="85000"/>
                    </a:sysClr>
                  </a:gs>
                  <a:gs pos="100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ángulo: esquinas redondeadas 23">
                <a:extLst>
                  <a:ext uri="{FF2B5EF4-FFF2-40B4-BE49-F238E27FC236}">
                    <a16:creationId xmlns:a16="http://schemas.microsoft.com/office/drawing/2014/main" id="{9B88878B-B0DE-42A2-90C2-E3B3FA39FA07}"/>
                  </a:ext>
                </a:extLst>
              </p:cNvPr>
              <p:cNvSpPr/>
              <p:nvPr/>
            </p:nvSpPr>
            <p:spPr>
              <a:xfrm>
                <a:off x="2538329" y="4008451"/>
                <a:ext cx="361220" cy="325431"/>
              </a:xfrm>
              <a:prstGeom prst="roundRect">
                <a:avLst>
                  <a:gd name="adj" fmla="val 23709"/>
                </a:avLst>
              </a:prstGeom>
              <a:gradFill>
                <a:gsLst>
                  <a:gs pos="0">
                    <a:srgbClr val="4472C4">
                      <a:lumMod val="5000"/>
                      <a:lumOff val="95000"/>
                    </a:srgbClr>
                  </a:gs>
                  <a:gs pos="30000">
                    <a:srgbClr val="ABABAB"/>
                  </a:gs>
                  <a:gs pos="61000">
                    <a:sysClr val="window" lastClr="FFFFFF"/>
                  </a:gs>
                  <a:gs pos="85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upo 10">
              <a:extLst>
                <a:ext uri="{FF2B5EF4-FFF2-40B4-BE49-F238E27FC236}">
                  <a16:creationId xmlns:a16="http://schemas.microsoft.com/office/drawing/2014/main" id="{4F73D977-AE0B-480C-B230-F4279E58BFD3}"/>
                </a:ext>
              </a:extLst>
            </p:cNvPr>
            <p:cNvGrpSpPr/>
            <p:nvPr/>
          </p:nvGrpSpPr>
          <p:grpSpPr>
            <a:xfrm>
              <a:off x="6925787" y="3477244"/>
              <a:ext cx="392473" cy="1075472"/>
              <a:chOff x="2538329" y="3258410"/>
              <a:chExt cx="361220" cy="1075472"/>
            </a:xfrm>
          </p:grpSpPr>
          <p:sp>
            <p:nvSpPr>
              <p:cNvPr id="49" name="Rectángulo 48">
                <a:extLst>
                  <a:ext uri="{FF2B5EF4-FFF2-40B4-BE49-F238E27FC236}">
                    <a16:creationId xmlns:a16="http://schemas.microsoft.com/office/drawing/2014/main" id="{3675E00A-1D4D-4DCC-8078-413E718F403E}"/>
                  </a:ext>
                </a:extLst>
              </p:cNvPr>
              <p:cNvSpPr/>
              <p:nvPr/>
            </p:nvSpPr>
            <p:spPr>
              <a:xfrm>
                <a:off x="2639564" y="3258410"/>
                <a:ext cx="158750" cy="812800"/>
              </a:xfrm>
              <a:prstGeom prst="rect">
                <a:avLst/>
              </a:prstGeom>
              <a:gradFill>
                <a:gsLst>
                  <a:gs pos="0">
                    <a:sysClr val="window" lastClr="FFFFFF">
                      <a:lumMod val="85000"/>
                    </a:sysClr>
                  </a:gs>
                  <a:gs pos="100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ángulo: esquinas redondeadas 26">
                <a:extLst>
                  <a:ext uri="{FF2B5EF4-FFF2-40B4-BE49-F238E27FC236}">
                    <a16:creationId xmlns:a16="http://schemas.microsoft.com/office/drawing/2014/main" id="{EFBAC7F0-BD58-47B0-B64C-BF0E81D1B69C}"/>
                  </a:ext>
                </a:extLst>
              </p:cNvPr>
              <p:cNvSpPr/>
              <p:nvPr/>
            </p:nvSpPr>
            <p:spPr>
              <a:xfrm>
                <a:off x="2538329" y="4008451"/>
                <a:ext cx="361220" cy="325431"/>
              </a:xfrm>
              <a:prstGeom prst="roundRect">
                <a:avLst>
                  <a:gd name="adj" fmla="val 23709"/>
                </a:avLst>
              </a:prstGeom>
              <a:gradFill>
                <a:gsLst>
                  <a:gs pos="0">
                    <a:srgbClr val="4472C4">
                      <a:lumMod val="5000"/>
                      <a:lumOff val="95000"/>
                    </a:srgbClr>
                  </a:gs>
                  <a:gs pos="30000">
                    <a:srgbClr val="ABABAB"/>
                  </a:gs>
                  <a:gs pos="61000">
                    <a:sysClr val="window" lastClr="FFFFFF"/>
                  </a:gs>
                  <a:gs pos="85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upo 11">
              <a:extLst>
                <a:ext uri="{FF2B5EF4-FFF2-40B4-BE49-F238E27FC236}">
                  <a16:creationId xmlns:a16="http://schemas.microsoft.com/office/drawing/2014/main" id="{6CCF11E5-74A6-414B-AE19-D026FC11D096}"/>
                </a:ext>
              </a:extLst>
            </p:cNvPr>
            <p:cNvGrpSpPr/>
            <p:nvPr/>
          </p:nvGrpSpPr>
          <p:grpSpPr>
            <a:xfrm>
              <a:off x="4971667" y="3461382"/>
              <a:ext cx="392473" cy="1075472"/>
              <a:chOff x="2538329" y="3258410"/>
              <a:chExt cx="361220" cy="1075472"/>
            </a:xfrm>
          </p:grpSpPr>
          <p:sp>
            <p:nvSpPr>
              <p:cNvPr id="47" name="Rectángulo 46">
                <a:extLst>
                  <a:ext uri="{FF2B5EF4-FFF2-40B4-BE49-F238E27FC236}">
                    <a16:creationId xmlns:a16="http://schemas.microsoft.com/office/drawing/2014/main" id="{0CA320B8-B17B-4845-9328-09978A20EE31}"/>
                  </a:ext>
                </a:extLst>
              </p:cNvPr>
              <p:cNvSpPr/>
              <p:nvPr/>
            </p:nvSpPr>
            <p:spPr>
              <a:xfrm>
                <a:off x="2639564" y="3258410"/>
                <a:ext cx="158750" cy="812800"/>
              </a:xfrm>
              <a:prstGeom prst="rect">
                <a:avLst/>
              </a:prstGeom>
              <a:gradFill>
                <a:gsLst>
                  <a:gs pos="0">
                    <a:sysClr val="window" lastClr="FFFFFF">
                      <a:lumMod val="85000"/>
                    </a:sysClr>
                  </a:gs>
                  <a:gs pos="100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ángulo: esquinas redondeadas 29">
                <a:extLst>
                  <a:ext uri="{FF2B5EF4-FFF2-40B4-BE49-F238E27FC236}">
                    <a16:creationId xmlns:a16="http://schemas.microsoft.com/office/drawing/2014/main" id="{8AB2B9F4-3407-4366-8233-E634FCF574DA}"/>
                  </a:ext>
                </a:extLst>
              </p:cNvPr>
              <p:cNvSpPr/>
              <p:nvPr/>
            </p:nvSpPr>
            <p:spPr>
              <a:xfrm>
                <a:off x="2538329" y="4008451"/>
                <a:ext cx="361220" cy="325431"/>
              </a:xfrm>
              <a:prstGeom prst="roundRect">
                <a:avLst>
                  <a:gd name="adj" fmla="val 23709"/>
                </a:avLst>
              </a:prstGeom>
              <a:gradFill>
                <a:gsLst>
                  <a:gs pos="0">
                    <a:srgbClr val="4472C4">
                      <a:lumMod val="5000"/>
                      <a:lumOff val="95000"/>
                    </a:srgbClr>
                  </a:gs>
                  <a:gs pos="30000">
                    <a:srgbClr val="ABABAB"/>
                  </a:gs>
                  <a:gs pos="61000">
                    <a:sysClr val="window" lastClr="FFFFFF"/>
                  </a:gs>
                  <a:gs pos="85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o 12">
              <a:extLst>
                <a:ext uri="{FF2B5EF4-FFF2-40B4-BE49-F238E27FC236}">
                  <a16:creationId xmlns:a16="http://schemas.microsoft.com/office/drawing/2014/main" id="{7EBCEC4A-DF81-4B36-8B6D-F6991CB983AE}"/>
                </a:ext>
              </a:extLst>
            </p:cNvPr>
            <p:cNvGrpSpPr/>
            <p:nvPr/>
          </p:nvGrpSpPr>
          <p:grpSpPr>
            <a:xfrm>
              <a:off x="3054463" y="3448070"/>
              <a:ext cx="392473" cy="1075472"/>
              <a:chOff x="2538329" y="3258410"/>
              <a:chExt cx="361220" cy="1075472"/>
            </a:xfrm>
          </p:grpSpPr>
          <p:sp>
            <p:nvSpPr>
              <p:cNvPr id="45" name="Rectángulo 44">
                <a:extLst>
                  <a:ext uri="{FF2B5EF4-FFF2-40B4-BE49-F238E27FC236}">
                    <a16:creationId xmlns:a16="http://schemas.microsoft.com/office/drawing/2014/main" id="{D5A9B826-8D62-48BE-ADDA-35A3B94A2D6C}"/>
                  </a:ext>
                </a:extLst>
              </p:cNvPr>
              <p:cNvSpPr/>
              <p:nvPr/>
            </p:nvSpPr>
            <p:spPr>
              <a:xfrm>
                <a:off x="2639564" y="3258410"/>
                <a:ext cx="158750" cy="812800"/>
              </a:xfrm>
              <a:prstGeom prst="rect">
                <a:avLst/>
              </a:prstGeom>
              <a:gradFill>
                <a:gsLst>
                  <a:gs pos="0">
                    <a:sysClr val="window" lastClr="FFFFFF">
                      <a:lumMod val="85000"/>
                    </a:sysClr>
                  </a:gs>
                  <a:gs pos="100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ángulo: esquinas redondeadas 32">
                <a:extLst>
                  <a:ext uri="{FF2B5EF4-FFF2-40B4-BE49-F238E27FC236}">
                    <a16:creationId xmlns:a16="http://schemas.microsoft.com/office/drawing/2014/main" id="{4D7320EC-31F3-4095-81EC-02FC5AAF578D}"/>
                  </a:ext>
                </a:extLst>
              </p:cNvPr>
              <p:cNvSpPr/>
              <p:nvPr/>
            </p:nvSpPr>
            <p:spPr>
              <a:xfrm>
                <a:off x="2538329" y="4008451"/>
                <a:ext cx="361220" cy="325431"/>
              </a:xfrm>
              <a:prstGeom prst="roundRect">
                <a:avLst>
                  <a:gd name="adj" fmla="val 23709"/>
                </a:avLst>
              </a:prstGeom>
              <a:gradFill>
                <a:gsLst>
                  <a:gs pos="0">
                    <a:srgbClr val="4472C4">
                      <a:lumMod val="5000"/>
                      <a:lumOff val="95000"/>
                    </a:srgbClr>
                  </a:gs>
                  <a:gs pos="30000">
                    <a:srgbClr val="ABABAB"/>
                  </a:gs>
                  <a:gs pos="61000">
                    <a:sysClr val="window" lastClr="FFFFFF"/>
                  </a:gs>
                  <a:gs pos="85000">
                    <a:srgbClr val="ABABAB"/>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4" name="Rectángulo: esquinas redondeadas 9">
              <a:extLst>
                <a:ext uri="{FF2B5EF4-FFF2-40B4-BE49-F238E27FC236}">
                  <a16:creationId xmlns:a16="http://schemas.microsoft.com/office/drawing/2014/main" id="{8A16D41B-1A41-4672-AB0D-5812D6257C57}"/>
                </a:ext>
              </a:extLst>
            </p:cNvPr>
            <p:cNvSpPr/>
            <p:nvPr/>
          </p:nvSpPr>
          <p:spPr>
            <a:xfrm>
              <a:off x="648979" y="4291498"/>
              <a:ext cx="10995334" cy="184161"/>
            </a:xfrm>
            <a:prstGeom prst="roundRect">
              <a:avLst>
                <a:gd name="adj" fmla="val 50000"/>
              </a:avLst>
            </a:prstGeom>
            <a:solidFill>
              <a:sysClr val="window" lastClr="FFFFFF">
                <a:alpha val="38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Elipse 14">
              <a:extLst>
                <a:ext uri="{FF2B5EF4-FFF2-40B4-BE49-F238E27FC236}">
                  <a16:creationId xmlns:a16="http://schemas.microsoft.com/office/drawing/2014/main" id="{B9FF5E6A-9597-4BC4-B0AA-4695588A9918}"/>
                </a:ext>
              </a:extLst>
            </p:cNvPr>
            <p:cNvSpPr/>
            <p:nvPr/>
          </p:nvSpPr>
          <p:spPr>
            <a:xfrm>
              <a:off x="648979" y="2449079"/>
              <a:ext cx="1260000" cy="1259047"/>
            </a:xfrm>
            <a:prstGeom prst="ellipse">
              <a:avLst/>
            </a:prstGeom>
            <a:gradFill flip="none" rotWithShape="1">
              <a:gsLst>
                <a:gs pos="0">
                  <a:srgbClr val="C2302B">
                    <a:shade val="30000"/>
                    <a:satMod val="115000"/>
                  </a:srgbClr>
                </a:gs>
                <a:gs pos="50000">
                  <a:srgbClr val="C2302B">
                    <a:shade val="67500"/>
                    <a:satMod val="115000"/>
                  </a:srgbClr>
                </a:gs>
                <a:gs pos="100000">
                  <a:srgbClr val="C2302B">
                    <a:shade val="100000"/>
                    <a:satMod val="115000"/>
                  </a:srgbClr>
                </a:gs>
              </a:gsLst>
              <a:lin ang="18900000" scaled="1"/>
              <a:tileRect/>
            </a:gradFill>
            <a:ln w="3175"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Elipse 15">
              <a:extLst>
                <a:ext uri="{FF2B5EF4-FFF2-40B4-BE49-F238E27FC236}">
                  <a16:creationId xmlns:a16="http://schemas.microsoft.com/office/drawing/2014/main" id="{D27AE9E2-3D80-4A47-A015-443CCE9193ED}"/>
                </a:ext>
              </a:extLst>
            </p:cNvPr>
            <p:cNvSpPr/>
            <p:nvPr/>
          </p:nvSpPr>
          <p:spPr>
            <a:xfrm>
              <a:off x="2596046" y="2449079"/>
              <a:ext cx="1260000" cy="1259047"/>
            </a:xfrm>
            <a:prstGeom prst="ellipse">
              <a:avLst/>
            </a:prstGeom>
            <a:gradFill flip="none" rotWithShape="1">
              <a:gsLst>
                <a:gs pos="0">
                  <a:srgbClr val="F59C47">
                    <a:shade val="30000"/>
                    <a:satMod val="115000"/>
                  </a:srgbClr>
                </a:gs>
                <a:gs pos="50000">
                  <a:srgbClr val="F59C47">
                    <a:shade val="67500"/>
                    <a:satMod val="115000"/>
                  </a:srgbClr>
                </a:gs>
                <a:gs pos="100000">
                  <a:srgbClr val="F59C47">
                    <a:shade val="100000"/>
                    <a:satMod val="115000"/>
                  </a:srgbClr>
                </a:gs>
              </a:gsLst>
              <a:lin ang="18900000" scaled="1"/>
              <a:tileRect/>
            </a:gradFill>
            <a:ln w="3175"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Elipse 16">
              <a:extLst>
                <a:ext uri="{FF2B5EF4-FFF2-40B4-BE49-F238E27FC236}">
                  <a16:creationId xmlns:a16="http://schemas.microsoft.com/office/drawing/2014/main" id="{3917FB40-18E5-4355-8703-213857B025AE}"/>
                </a:ext>
              </a:extLst>
            </p:cNvPr>
            <p:cNvSpPr/>
            <p:nvPr/>
          </p:nvSpPr>
          <p:spPr>
            <a:xfrm>
              <a:off x="4543113" y="2449079"/>
              <a:ext cx="1260000" cy="1259047"/>
            </a:xfrm>
            <a:prstGeom prst="ellipse">
              <a:avLst/>
            </a:prstGeom>
            <a:gradFill flip="none" rotWithShape="1">
              <a:gsLst>
                <a:gs pos="0">
                  <a:srgbClr val="FCCB3F">
                    <a:shade val="30000"/>
                    <a:satMod val="115000"/>
                  </a:srgbClr>
                </a:gs>
                <a:gs pos="50000">
                  <a:srgbClr val="FCCB3F">
                    <a:shade val="67500"/>
                    <a:satMod val="115000"/>
                  </a:srgbClr>
                </a:gs>
                <a:gs pos="100000">
                  <a:srgbClr val="FCCB3F">
                    <a:shade val="100000"/>
                    <a:satMod val="115000"/>
                  </a:srgbClr>
                </a:gs>
              </a:gsLst>
              <a:lin ang="18900000" scaled="1"/>
              <a:tileRect/>
            </a:gradFill>
            <a:ln w="3175"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Elipse 17">
              <a:extLst>
                <a:ext uri="{FF2B5EF4-FFF2-40B4-BE49-F238E27FC236}">
                  <a16:creationId xmlns:a16="http://schemas.microsoft.com/office/drawing/2014/main" id="{B24C923B-497B-485E-A441-E5FF6E8C38AF}"/>
                </a:ext>
              </a:extLst>
            </p:cNvPr>
            <p:cNvSpPr/>
            <p:nvPr/>
          </p:nvSpPr>
          <p:spPr>
            <a:xfrm>
              <a:off x="6490180" y="2449079"/>
              <a:ext cx="1260000" cy="1259047"/>
            </a:xfrm>
            <a:prstGeom prst="ellipse">
              <a:avLst/>
            </a:prstGeom>
            <a:gradFill flip="none" rotWithShape="1">
              <a:gsLst>
                <a:gs pos="0">
                  <a:srgbClr val="0DD091">
                    <a:shade val="30000"/>
                    <a:satMod val="115000"/>
                  </a:srgbClr>
                </a:gs>
                <a:gs pos="50000">
                  <a:srgbClr val="0DD091">
                    <a:shade val="67500"/>
                    <a:satMod val="115000"/>
                  </a:srgbClr>
                </a:gs>
                <a:gs pos="100000">
                  <a:srgbClr val="0DD091">
                    <a:shade val="100000"/>
                    <a:satMod val="115000"/>
                  </a:srgbClr>
                </a:gs>
              </a:gsLst>
              <a:lin ang="18900000" scaled="1"/>
              <a:tileRect/>
            </a:gradFill>
            <a:ln w="3175"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Elipse 18">
              <a:extLst>
                <a:ext uri="{FF2B5EF4-FFF2-40B4-BE49-F238E27FC236}">
                  <a16:creationId xmlns:a16="http://schemas.microsoft.com/office/drawing/2014/main" id="{842A6588-A67F-471A-B514-13CFA4FE5B26}"/>
                </a:ext>
              </a:extLst>
            </p:cNvPr>
            <p:cNvSpPr/>
            <p:nvPr/>
          </p:nvSpPr>
          <p:spPr>
            <a:xfrm>
              <a:off x="8437247" y="2449079"/>
              <a:ext cx="1260000" cy="1259047"/>
            </a:xfrm>
            <a:prstGeom prst="ellipse">
              <a:avLst/>
            </a:prstGeom>
            <a:gradFill flip="none" rotWithShape="1">
              <a:gsLst>
                <a:gs pos="0">
                  <a:srgbClr val="2FC2CC">
                    <a:shade val="30000"/>
                    <a:satMod val="115000"/>
                  </a:srgbClr>
                </a:gs>
                <a:gs pos="50000">
                  <a:srgbClr val="2FC2CC">
                    <a:shade val="67500"/>
                    <a:satMod val="115000"/>
                  </a:srgbClr>
                </a:gs>
                <a:gs pos="100000">
                  <a:srgbClr val="2FC2CC">
                    <a:shade val="100000"/>
                    <a:satMod val="115000"/>
                  </a:srgbClr>
                </a:gs>
              </a:gsLst>
              <a:lin ang="18900000" scaled="1"/>
              <a:tileRect/>
            </a:gradFill>
            <a:ln w="3175"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Elipse 19">
              <a:extLst>
                <a:ext uri="{FF2B5EF4-FFF2-40B4-BE49-F238E27FC236}">
                  <a16:creationId xmlns:a16="http://schemas.microsoft.com/office/drawing/2014/main" id="{153694B8-733B-4575-B175-7B2ACBE3A3AB}"/>
                </a:ext>
              </a:extLst>
            </p:cNvPr>
            <p:cNvSpPr/>
            <p:nvPr/>
          </p:nvSpPr>
          <p:spPr>
            <a:xfrm>
              <a:off x="10384313" y="2449079"/>
              <a:ext cx="1260000" cy="1259047"/>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w="3175"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73" descr="Artificial Intelligence">
              <a:extLst>
                <a:ext uri="{FF2B5EF4-FFF2-40B4-BE49-F238E27FC236}">
                  <a16:creationId xmlns:a16="http://schemas.microsoft.com/office/drawing/2014/main" id="{CE690261-91CA-4FEC-B57A-AFD4917C58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868" y="2776666"/>
              <a:ext cx="652334" cy="652334"/>
            </a:xfrm>
            <a:prstGeom prst="rect">
              <a:avLst/>
            </a:prstGeom>
          </p:spPr>
        </p:pic>
        <p:pic>
          <p:nvPicPr>
            <p:cNvPr id="22" name="Graphic 75" descr="Bar chart">
              <a:extLst>
                <a:ext uri="{FF2B5EF4-FFF2-40B4-BE49-F238E27FC236}">
                  <a16:creationId xmlns:a16="http://schemas.microsoft.com/office/drawing/2014/main" id="{CA4A532A-159E-4DEE-B4AC-2906344F47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5632" y="2784873"/>
              <a:ext cx="652334" cy="652334"/>
            </a:xfrm>
            <a:prstGeom prst="rect">
              <a:avLst/>
            </a:prstGeom>
          </p:spPr>
        </p:pic>
        <p:pic>
          <p:nvPicPr>
            <p:cNvPr id="23" name="Graphic 77" descr="Computer">
              <a:extLst>
                <a:ext uri="{FF2B5EF4-FFF2-40B4-BE49-F238E27FC236}">
                  <a16:creationId xmlns:a16="http://schemas.microsoft.com/office/drawing/2014/main" id="{4D061902-63C1-4504-B81B-AE24C49E80A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160" y="2807196"/>
              <a:ext cx="652334" cy="652334"/>
            </a:xfrm>
            <a:prstGeom prst="rect">
              <a:avLst/>
            </a:prstGeom>
          </p:spPr>
        </p:pic>
        <p:pic>
          <p:nvPicPr>
            <p:cNvPr id="24" name="Graphic 79" descr="Gantt Chart">
              <a:extLst>
                <a:ext uri="{FF2B5EF4-FFF2-40B4-BE49-F238E27FC236}">
                  <a16:creationId xmlns:a16="http://schemas.microsoft.com/office/drawing/2014/main" id="{A40E7EF4-42AD-4A66-BF61-D1899A98E87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1835" y="2791338"/>
              <a:ext cx="652334" cy="652334"/>
            </a:xfrm>
            <a:prstGeom prst="rect">
              <a:avLst/>
            </a:prstGeom>
          </p:spPr>
        </p:pic>
        <p:pic>
          <p:nvPicPr>
            <p:cNvPr id="25" name="Graphic 83" descr="Handshake">
              <a:extLst>
                <a:ext uri="{FF2B5EF4-FFF2-40B4-BE49-F238E27FC236}">
                  <a16:creationId xmlns:a16="http://schemas.microsoft.com/office/drawing/2014/main" id="{E4697124-9FBA-4A21-822E-027716B9AA9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77982" y="2828319"/>
              <a:ext cx="652334" cy="652334"/>
            </a:xfrm>
            <a:prstGeom prst="rect">
              <a:avLst/>
            </a:prstGeom>
          </p:spPr>
        </p:pic>
        <p:sp>
          <p:nvSpPr>
            <p:cNvPr id="26" name="Freeform 10">
              <a:extLst>
                <a:ext uri="{FF2B5EF4-FFF2-40B4-BE49-F238E27FC236}">
                  <a16:creationId xmlns:a16="http://schemas.microsoft.com/office/drawing/2014/main" id="{36F9726C-D5E8-4B0D-96F6-E6246A5203BB}"/>
                </a:ext>
              </a:extLst>
            </p:cNvPr>
            <p:cNvSpPr>
              <a:spLocks noEditPoints="1"/>
            </p:cNvSpPr>
            <p:nvPr/>
          </p:nvSpPr>
          <p:spPr bwMode="auto">
            <a:xfrm>
              <a:off x="10775592" y="2864113"/>
              <a:ext cx="477441" cy="477440"/>
            </a:xfrm>
            <a:custGeom>
              <a:avLst/>
              <a:gdLst>
                <a:gd name="T0" fmla="*/ 2147483646 w 158"/>
                <a:gd name="T1" fmla="*/ 1594017877 h 158"/>
                <a:gd name="T2" fmla="*/ 2141969546 w 158"/>
                <a:gd name="T3" fmla="*/ 1724139483 h 158"/>
                <a:gd name="T4" fmla="*/ 2147483646 w 158"/>
                <a:gd name="T5" fmla="*/ 2081981958 h 158"/>
                <a:gd name="T6" fmla="*/ 2077061744 w 158"/>
                <a:gd name="T7" fmla="*/ 2147483646 h 158"/>
                <a:gd name="T8" fmla="*/ 1720068834 w 158"/>
                <a:gd name="T9" fmla="*/ 2147042761 h 158"/>
                <a:gd name="T10" fmla="*/ 1590249201 w 158"/>
                <a:gd name="T11" fmla="*/ 2147483646 h 158"/>
                <a:gd name="T12" fmla="*/ 1444208662 w 158"/>
                <a:gd name="T13" fmla="*/ 2147483646 h 158"/>
                <a:gd name="T14" fmla="*/ 1119665624 w 158"/>
                <a:gd name="T15" fmla="*/ 2147483646 h 158"/>
                <a:gd name="T16" fmla="*/ 973625085 w 158"/>
                <a:gd name="T17" fmla="*/ 2147483646 h 158"/>
                <a:gd name="T18" fmla="*/ 843805452 w 158"/>
                <a:gd name="T19" fmla="*/ 2147042761 h 158"/>
                <a:gd name="T20" fmla="*/ 486812542 w 158"/>
                <a:gd name="T21" fmla="*/ 2147483646 h 158"/>
                <a:gd name="T22" fmla="*/ 259631207 w 158"/>
                <a:gd name="T23" fmla="*/ 2081981958 h 158"/>
                <a:gd name="T24" fmla="*/ 421904741 w 158"/>
                <a:gd name="T25" fmla="*/ 1724139483 h 158"/>
                <a:gd name="T26" fmla="*/ 356996939 w 158"/>
                <a:gd name="T27" fmla="*/ 1594017877 h 158"/>
                <a:gd name="T28" fmla="*/ 0 w 158"/>
                <a:gd name="T29" fmla="*/ 1447627041 h 158"/>
                <a:gd name="T30" fmla="*/ 0 w 158"/>
                <a:gd name="T31" fmla="*/ 1122318997 h 158"/>
                <a:gd name="T32" fmla="*/ 356996939 w 158"/>
                <a:gd name="T33" fmla="*/ 975928161 h 158"/>
                <a:gd name="T34" fmla="*/ 421904741 w 158"/>
                <a:gd name="T35" fmla="*/ 845806555 h 158"/>
                <a:gd name="T36" fmla="*/ 259631207 w 158"/>
                <a:gd name="T37" fmla="*/ 487964081 h 158"/>
                <a:gd name="T38" fmla="*/ 486812542 w 158"/>
                <a:gd name="T39" fmla="*/ 260247241 h 158"/>
                <a:gd name="T40" fmla="*/ 843805452 w 158"/>
                <a:gd name="T41" fmla="*/ 406638077 h 158"/>
                <a:gd name="T42" fmla="*/ 973625085 w 158"/>
                <a:gd name="T43" fmla="*/ 357842475 h 158"/>
                <a:gd name="T44" fmla="*/ 1119665624 w 158"/>
                <a:gd name="T45" fmla="*/ 0 h 158"/>
                <a:gd name="T46" fmla="*/ 1444208662 w 158"/>
                <a:gd name="T47" fmla="*/ 0 h 158"/>
                <a:gd name="T48" fmla="*/ 1590249201 w 158"/>
                <a:gd name="T49" fmla="*/ 357842475 h 158"/>
                <a:gd name="T50" fmla="*/ 1720068834 w 158"/>
                <a:gd name="T51" fmla="*/ 406638077 h 158"/>
                <a:gd name="T52" fmla="*/ 2077061744 w 158"/>
                <a:gd name="T53" fmla="*/ 260247241 h 158"/>
                <a:gd name="T54" fmla="*/ 2147483646 w 158"/>
                <a:gd name="T55" fmla="*/ 487964081 h 158"/>
                <a:gd name="T56" fmla="*/ 2141969546 w 158"/>
                <a:gd name="T57" fmla="*/ 845806555 h 158"/>
                <a:gd name="T58" fmla="*/ 2147483646 w 158"/>
                <a:gd name="T59" fmla="*/ 975928161 h 158"/>
                <a:gd name="T60" fmla="*/ 2147483646 w 158"/>
                <a:gd name="T61" fmla="*/ 1122318997 h 158"/>
                <a:gd name="T62" fmla="*/ 2147483646 w 158"/>
                <a:gd name="T63" fmla="*/ 1447627041 h 158"/>
                <a:gd name="T64" fmla="*/ 2147483646 w 158"/>
                <a:gd name="T65" fmla="*/ 1594017877 h 158"/>
                <a:gd name="T66" fmla="*/ 1152119525 w 158"/>
                <a:gd name="T67" fmla="*/ 1317505435 h 158"/>
                <a:gd name="T68" fmla="*/ 486812542 w 158"/>
                <a:gd name="T69" fmla="*/ 1106053796 h 158"/>
                <a:gd name="T70" fmla="*/ 470583577 w 158"/>
                <a:gd name="T71" fmla="*/ 1284975034 h 158"/>
                <a:gd name="T72" fmla="*/ 746443749 w 158"/>
                <a:gd name="T73" fmla="*/ 1886795520 h 158"/>
                <a:gd name="T74" fmla="*/ 1152119525 w 158"/>
                <a:gd name="T75" fmla="*/ 1317505435 h 158"/>
                <a:gd name="T76" fmla="*/ 1200802391 w 158"/>
                <a:gd name="T77" fmla="*/ 1171114599 h 158"/>
                <a:gd name="T78" fmla="*/ 1200802391 w 158"/>
                <a:gd name="T79" fmla="*/ 471698880 h 158"/>
                <a:gd name="T80" fmla="*/ 535491379 w 158"/>
                <a:gd name="T81" fmla="*/ 959662961 h 158"/>
                <a:gd name="T82" fmla="*/ 1200802391 w 158"/>
                <a:gd name="T83" fmla="*/ 1171114599 h 158"/>
                <a:gd name="T84" fmla="*/ 1363071895 w 158"/>
                <a:gd name="T85" fmla="*/ 1171114599 h 158"/>
                <a:gd name="T86" fmla="*/ 2028382907 w 158"/>
                <a:gd name="T87" fmla="*/ 959662961 h 158"/>
                <a:gd name="T88" fmla="*/ 1363071895 w 158"/>
                <a:gd name="T89" fmla="*/ 471698880 h 158"/>
                <a:gd name="T90" fmla="*/ 1363071895 w 158"/>
                <a:gd name="T91" fmla="*/ 1171114599 h 158"/>
                <a:gd name="T92" fmla="*/ 1817430537 w 158"/>
                <a:gd name="T93" fmla="*/ 1886795520 h 158"/>
                <a:gd name="T94" fmla="*/ 2093290709 w 158"/>
                <a:gd name="T95" fmla="*/ 1284975034 h 158"/>
                <a:gd name="T96" fmla="*/ 2077061744 w 158"/>
                <a:gd name="T97" fmla="*/ 1106053796 h 158"/>
                <a:gd name="T98" fmla="*/ 1411754761 w 158"/>
                <a:gd name="T99" fmla="*/ 1317505435 h 158"/>
                <a:gd name="T100" fmla="*/ 1817430537 w 158"/>
                <a:gd name="T101" fmla="*/ 1886795520 h 158"/>
                <a:gd name="T102" fmla="*/ 1687614933 w 158"/>
                <a:gd name="T103" fmla="*/ 1984386724 h 158"/>
                <a:gd name="T104" fmla="*/ 1281939158 w 158"/>
                <a:gd name="T105" fmla="*/ 1415096640 h 158"/>
                <a:gd name="T106" fmla="*/ 876259353 w 158"/>
                <a:gd name="T107" fmla="*/ 1984386724 h 158"/>
                <a:gd name="T108" fmla="*/ 1281939158 w 158"/>
                <a:gd name="T109" fmla="*/ 2098247158 h 158"/>
                <a:gd name="T110" fmla="*/ 1687614933 w 158"/>
                <a:gd name="T111" fmla="*/ 1984386724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8" h="158">
                  <a:moveTo>
                    <a:pt x="136" y="98"/>
                  </a:moveTo>
                  <a:cubicBezTo>
                    <a:pt x="135" y="100"/>
                    <a:pt x="134" y="103"/>
                    <a:pt x="132" y="106"/>
                  </a:cubicBezTo>
                  <a:cubicBezTo>
                    <a:pt x="142" y="128"/>
                    <a:pt x="142" y="128"/>
                    <a:pt x="142" y="128"/>
                  </a:cubicBezTo>
                  <a:cubicBezTo>
                    <a:pt x="128" y="142"/>
                    <a:pt x="128" y="142"/>
                    <a:pt x="128" y="142"/>
                  </a:cubicBezTo>
                  <a:cubicBezTo>
                    <a:pt x="106" y="132"/>
                    <a:pt x="106" y="132"/>
                    <a:pt x="106" y="132"/>
                  </a:cubicBezTo>
                  <a:cubicBezTo>
                    <a:pt x="103" y="134"/>
                    <a:pt x="101" y="135"/>
                    <a:pt x="98" y="135"/>
                  </a:cubicBezTo>
                  <a:cubicBezTo>
                    <a:pt x="89" y="158"/>
                    <a:pt x="89" y="158"/>
                    <a:pt x="89" y="158"/>
                  </a:cubicBezTo>
                  <a:cubicBezTo>
                    <a:pt x="69" y="158"/>
                    <a:pt x="69" y="158"/>
                    <a:pt x="69" y="158"/>
                  </a:cubicBezTo>
                  <a:cubicBezTo>
                    <a:pt x="60" y="135"/>
                    <a:pt x="60" y="135"/>
                    <a:pt x="60" y="135"/>
                  </a:cubicBezTo>
                  <a:cubicBezTo>
                    <a:pt x="57" y="135"/>
                    <a:pt x="55" y="134"/>
                    <a:pt x="52" y="132"/>
                  </a:cubicBezTo>
                  <a:cubicBezTo>
                    <a:pt x="30" y="142"/>
                    <a:pt x="30" y="142"/>
                    <a:pt x="30" y="142"/>
                  </a:cubicBezTo>
                  <a:cubicBezTo>
                    <a:pt x="16" y="128"/>
                    <a:pt x="16" y="128"/>
                    <a:pt x="16" y="128"/>
                  </a:cubicBezTo>
                  <a:cubicBezTo>
                    <a:pt x="26" y="106"/>
                    <a:pt x="26" y="106"/>
                    <a:pt x="26" y="106"/>
                  </a:cubicBezTo>
                  <a:cubicBezTo>
                    <a:pt x="24" y="103"/>
                    <a:pt x="23" y="100"/>
                    <a:pt x="22" y="98"/>
                  </a:cubicBezTo>
                  <a:cubicBezTo>
                    <a:pt x="0" y="89"/>
                    <a:pt x="0" y="89"/>
                    <a:pt x="0" y="89"/>
                  </a:cubicBezTo>
                  <a:cubicBezTo>
                    <a:pt x="0" y="69"/>
                    <a:pt x="0" y="69"/>
                    <a:pt x="0" y="69"/>
                  </a:cubicBezTo>
                  <a:cubicBezTo>
                    <a:pt x="22" y="60"/>
                    <a:pt x="22" y="60"/>
                    <a:pt x="22" y="60"/>
                  </a:cubicBezTo>
                  <a:cubicBezTo>
                    <a:pt x="23" y="57"/>
                    <a:pt x="24" y="55"/>
                    <a:pt x="26" y="52"/>
                  </a:cubicBezTo>
                  <a:cubicBezTo>
                    <a:pt x="16" y="30"/>
                    <a:pt x="16" y="30"/>
                    <a:pt x="16" y="30"/>
                  </a:cubicBezTo>
                  <a:cubicBezTo>
                    <a:pt x="30" y="16"/>
                    <a:pt x="30" y="16"/>
                    <a:pt x="30" y="16"/>
                  </a:cubicBezTo>
                  <a:cubicBezTo>
                    <a:pt x="52" y="25"/>
                    <a:pt x="52" y="25"/>
                    <a:pt x="52" y="25"/>
                  </a:cubicBezTo>
                  <a:cubicBezTo>
                    <a:pt x="55" y="24"/>
                    <a:pt x="57" y="23"/>
                    <a:pt x="60" y="22"/>
                  </a:cubicBezTo>
                  <a:cubicBezTo>
                    <a:pt x="69" y="0"/>
                    <a:pt x="69" y="0"/>
                    <a:pt x="69" y="0"/>
                  </a:cubicBezTo>
                  <a:cubicBezTo>
                    <a:pt x="89" y="0"/>
                    <a:pt x="89" y="0"/>
                    <a:pt x="89" y="0"/>
                  </a:cubicBezTo>
                  <a:cubicBezTo>
                    <a:pt x="98" y="22"/>
                    <a:pt x="98" y="22"/>
                    <a:pt x="98" y="22"/>
                  </a:cubicBezTo>
                  <a:cubicBezTo>
                    <a:pt x="101" y="23"/>
                    <a:pt x="103" y="24"/>
                    <a:pt x="106" y="25"/>
                  </a:cubicBezTo>
                  <a:cubicBezTo>
                    <a:pt x="128" y="16"/>
                    <a:pt x="128" y="16"/>
                    <a:pt x="128" y="16"/>
                  </a:cubicBezTo>
                  <a:cubicBezTo>
                    <a:pt x="142" y="30"/>
                    <a:pt x="142" y="30"/>
                    <a:pt x="142" y="30"/>
                  </a:cubicBezTo>
                  <a:cubicBezTo>
                    <a:pt x="132" y="52"/>
                    <a:pt x="132" y="52"/>
                    <a:pt x="132" y="52"/>
                  </a:cubicBezTo>
                  <a:cubicBezTo>
                    <a:pt x="134" y="55"/>
                    <a:pt x="135" y="57"/>
                    <a:pt x="136" y="60"/>
                  </a:cubicBezTo>
                  <a:cubicBezTo>
                    <a:pt x="158" y="69"/>
                    <a:pt x="158" y="69"/>
                    <a:pt x="158" y="69"/>
                  </a:cubicBezTo>
                  <a:cubicBezTo>
                    <a:pt x="158" y="89"/>
                    <a:pt x="158" y="89"/>
                    <a:pt x="158" y="89"/>
                  </a:cubicBezTo>
                  <a:lnTo>
                    <a:pt x="136" y="98"/>
                  </a:lnTo>
                  <a:close/>
                  <a:moveTo>
                    <a:pt x="71" y="81"/>
                  </a:moveTo>
                  <a:cubicBezTo>
                    <a:pt x="30" y="68"/>
                    <a:pt x="30" y="68"/>
                    <a:pt x="30" y="68"/>
                  </a:cubicBezTo>
                  <a:cubicBezTo>
                    <a:pt x="29" y="72"/>
                    <a:pt x="29" y="75"/>
                    <a:pt x="29" y="79"/>
                  </a:cubicBezTo>
                  <a:cubicBezTo>
                    <a:pt x="29" y="93"/>
                    <a:pt x="35" y="107"/>
                    <a:pt x="46" y="116"/>
                  </a:cubicBezTo>
                  <a:lnTo>
                    <a:pt x="71" y="81"/>
                  </a:lnTo>
                  <a:close/>
                  <a:moveTo>
                    <a:pt x="74" y="72"/>
                  </a:moveTo>
                  <a:cubicBezTo>
                    <a:pt x="74" y="29"/>
                    <a:pt x="74" y="29"/>
                    <a:pt x="74" y="29"/>
                  </a:cubicBezTo>
                  <a:cubicBezTo>
                    <a:pt x="56" y="31"/>
                    <a:pt x="40" y="42"/>
                    <a:pt x="33" y="59"/>
                  </a:cubicBezTo>
                  <a:lnTo>
                    <a:pt x="74" y="72"/>
                  </a:lnTo>
                  <a:close/>
                  <a:moveTo>
                    <a:pt x="84" y="72"/>
                  </a:moveTo>
                  <a:cubicBezTo>
                    <a:pt x="125" y="59"/>
                    <a:pt x="125" y="59"/>
                    <a:pt x="125" y="59"/>
                  </a:cubicBezTo>
                  <a:cubicBezTo>
                    <a:pt x="118" y="42"/>
                    <a:pt x="102" y="31"/>
                    <a:pt x="84" y="29"/>
                  </a:cubicBezTo>
                  <a:lnTo>
                    <a:pt x="84" y="72"/>
                  </a:lnTo>
                  <a:close/>
                  <a:moveTo>
                    <a:pt x="112" y="116"/>
                  </a:moveTo>
                  <a:cubicBezTo>
                    <a:pt x="123" y="107"/>
                    <a:pt x="129" y="93"/>
                    <a:pt x="129" y="79"/>
                  </a:cubicBezTo>
                  <a:cubicBezTo>
                    <a:pt x="129" y="75"/>
                    <a:pt x="129" y="72"/>
                    <a:pt x="128" y="68"/>
                  </a:cubicBezTo>
                  <a:cubicBezTo>
                    <a:pt x="87" y="81"/>
                    <a:pt x="87" y="81"/>
                    <a:pt x="87" y="81"/>
                  </a:cubicBezTo>
                  <a:lnTo>
                    <a:pt x="112" y="116"/>
                  </a:lnTo>
                  <a:close/>
                  <a:moveTo>
                    <a:pt x="104" y="122"/>
                  </a:moveTo>
                  <a:cubicBezTo>
                    <a:pt x="79" y="87"/>
                    <a:pt x="79" y="87"/>
                    <a:pt x="79" y="87"/>
                  </a:cubicBezTo>
                  <a:cubicBezTo>
                    <a:pt x="54" y="122"/>
                    <a:pt x="54" y="122"/>
                    <a:pt x="54" y="122"/>
                  </a:cubicBezTo>
                  <a:cubicBezTo>
                    <a:pt x="62" y="127"/>
                    <a:pt x="70" y="129"/>
                    <a:pt x="79" y="129"/>
                  </a:cubicBezTo>
                  <a:cubicBezTo>
                    <a:pt x="88" y="129"/>
                    <a:pt x="96" y="127"/>
                    <a:pt x="104" y="122"/>
                  </a:cubicBezTo>
                  <a:close/>
                </a:path>
              </a:pathLst>
            </a:custGeom>
            <a:noFill/>
            <a:ln w="20638"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s-419" sz="1350" b="0" i="0" u="none" strike="noStrike" kern="0" cap="none" spc="0" normalizeH="0" baseline="0" noProof="0">
                <a:ln>
                  <a:noFill/>
                </a:ln>
                <a:solidFill>
                  <a:srgbClr val="414042"/>
                </a:solidFill>
                <a:effectLst/>
                <a:uLnTx/>
                <a:uFillTx/>
                <a:latin typeface="Open Sans" panose="020B0606030504020204" pitchFamily="34" charset="0"/>
                <a:ea typeface="+mn-ea"/>
                <a:cs typeface="+mn-cs"/>
              </a:endParaRPr>
            </a:p>
          </p:txBody>
        </p:sp>
        <p:sp>
          <p:nvSpPr>
            <p:cNvPr id="27" name="TextBox 71">
              <a:extLst>
                <a:ext uri="{FF2B5EF4-FFF2-40B4-BE49-F238E27FC236}">
                  <a16:creationId xmlns:a16="http://schemas.microsoft.com/office/drawing/2014/main" id="{96D6C7E1-0EBA-4017-8436-0AF46004CF60}"/>
                </a:ext>
              </a:extLst>
            </p:cNvPr>
            <p:cNvSpPr txBox="1"/>
            <p:nvPr/>
          </p:nvSpPr>
          <p:spPr>
            <a:xfrm>
              <a:off x="10098159" y="4595048"/>
              <a:ext cx="1832305" cy="677108"/>
            </a:xfrm>
            <a:prstGeom prst="rect">
              <a:avLst/>
            </a:prstGeom>
            <a:noFill/>
            <a:ln>
              <a:solidFill>
                <a:sysClr val="window" lastClr="FFFFFF">
                  <a:lumMod val="85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4A7CAD"/>
                  </a:solidFill>
                  <a:effectLst/>
                  <a:uLnTx/>
                  <a:uFillTx/>
                  <a:latin typeface="Rajdhani bold" panose="02000000000000000000" pitchFamily="2" charset="0"/>
                  <a:ea typeface="+mn-ea"/>
                  <a:cs typeface="Rajdhani bold" panose="02000000000000000000" pitchFamily="2" charset="0"/>
                </a:rPr>
                <a:t>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E Business</a:t>
              </a:r>
            </a:p>
          </p:txBody>
        </p:sp>
        <p:sp>
          <p:nvSpPr>
            <p:cNvPr id="28" name="TextBox 68">
              <a:extLst>
                <a:ext uri="{FF2B5EF4-FFF2-40B4-BE49-F238E27FC236}">
                  <a16:creationId xmlns:a16="http://schemas.microsoft.com/office/drawing/2014/main" id="{370EB9A6-9FF2-4350-B9E8-FDF00CA27FB9}"/>
                </a:ext>
              </a:extLst>
            </p:cNvPr>
            <p:cNvSpPr txBox="1"/>
            <p:nvPr/>
          </p:nvSpPr>
          <p:spPr>
            <a:xfrm>
              <a:off x="6211286" y="4595048"/>
              <a:ext cx="1832305" cy="954107"/>
            </a:xfrm>
            <a:prstGeom prst="rect">
              <a:avLst/>
            </a:prstGeom>
            <a:noFill/>
            <a:ln>
              <a:solidFill>
                <a:sysClr val="window" lastClr="FFFFFF">
                  <a:lumMod val="85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CC085"/>
                  </a:solidFill>
                  <a:effectLst/>
                  <a:uLnTx/>
                  <a:uFillTx/>
                  <a:latin typeface="Rajdhani bold" panose="02000000000000000000" pitchFamily="2" charset="0"/>
                  <a:ea typeface="+mn-ea"/>
                  <a:cs typeface="Rajdhani bold" panose="02000000000000000000" pitchFamily="2" charset="0"/>
                </a:rPr>
                <a:t>1980-1990</a:t>
              </a:r>
              <a:endParaRPr kumimoji="0" lang="en-US" sz="2200" b="0" i="0" u="none" strike="noStrike" kern="0" cap="none" spc="0" normalizeH="0" baseline="0" noProof="0" dirty="0">
                <a:ln>
                  <a:noFill/>
                </a:ln>
                <a:solidFill>
                  <a:prstClr val="white"/>
                </a:solidFill>
                <a:effectLst/>
                <a:uLnTx/>
                <a:uFillTx/>
                <a:latin typeface="Rajdhani bold" panose="02000000000000000000" pitchFamily="2" charset="0"/>
                <a:ea typeface="+mn-ea"/>
                <a:cs typeface="Rajdhani bol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Apoyo Ejecutivo</a:t>
              </a:r>
            </a:p>
          </p:txBody>
        </p:sp>
        <p:sp>
          <p:nvSpPr>
            <p:cNvPr id="29" name="TextBox 70">
              <a:extLst>
                <a:ext uri="{FF2B5EF4-FFF2-40B4-BE49-F238E27FC236}">
                  <a16:creationId xmlns:a16="http://schemas.microsoft.com/office/drawing/2014/main" id="{11EE8A22-1293-4794-8312-613A6268F84C}"/>
                </a:ext>
              </a:extLst>
            </p:cNvPr>
            <p:cNvSpPr txBox="1"/>
            <p:nvPr/>
          </p:nvSpPr>
          <p:spPr>
            <a:xfrm>
              <a:off x="8161978" y="4595048"/>
              <a:ext cx="1832305" cy="923330"/>
            </a:xfrm>
            <a:prstGeom prst="rect">
              <a:avLst/>
            </a:prstGeom>
            <a:noFill/>
            <a:ln>
              <a:solidFill>
                <a:sysClr val="window" lastClr="FFFFFF">
                  <a:lumMod val="85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29ABB5"/>
                  </a:solidFill>
                  <a:effectLst/>
                  <a:uLnTx/>
                  <a:uFillTx/>
                  <a:latin typeface="Rajdhani bold" panose="02000000000000000000" pitchFamily="2" charset="0"/>
                  <a:ea typeface="+mn-ea"/>
                  <a:cs typeface="Rajdhani bold" panose="02000000000000000000" pitchFamily="2" charset="0"/>
                </a:rPr>
                <a:t>1990-2000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Conocimiento </a:t>
              </a:r>
              <a:r>
                <a:rPr kumimoji="0" lang="en-US" sz="155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administrativo</a:t>
              </a:r>
              <a:r>
                <a:rPr kumimoji="0" lang="en-US"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 </a:t>
              </a:r>
            </a:p>
          </p:txBody>
        </p:sp>
        <p:sp>
          <p:nvSpPr>
            <p:cNvPr id="30" name="TextBox 50">
              <a:extLst>
                <a:ext uri="{FF2B5EF4-FFF2-40B4-BE49-F238E27FC236}">
                  <a16:creationId xmlns:a16="http://schemas.microsoft.com/office/drawing/2014/main" id="{91BD0984-AE16-4C19-9FB7-A76CBBB1E939}"/>
                </a:ext>
              </a:extLst>
            </p:cNvPr>
            <p:cNvSpPr txBox="1"/>
            <p:nvPr/>
          </p:nvSpPr>
          <p:spPr>
            <a:xfrm>
              <a:off x="400415" y="4595048"/>
              <a:ext cx="1832305" cy="923330"/>
            </a:xfrm>
            <a:prstGeom prst="rect">
              <a:avLst/>
            </a:prstGeom>
            <a:noFill/>
            <a:ln w="3175">
              <a:solidFill>
                <a:sysClr val="window" lastClr="FFFFFF">
                  <a:lumMod val="85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D94743"/>
                  </a:solidFill>
                  <a:effectLst/>
                  <a:uLnTx/>
                  <a:uFillTx/>
                  <a:latin typeface="Rajdhani bold" panose="02000000000000000000" pitchFamily="2" charset="0"/>
                  <a:ea typeface="+mn-ea"/>
                  <a:cs typeface="Rajdhani bold" panose="02000000000000000000" pitchFamily="2" charset="0"/>
                </a:rPr>
                <a:t>1950-1960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Procesamiento de datos</a:t>
              </a:r>
              <a:r>
                <a:rPr kumimoji="0" lang="en-US" sz="1400" b="0" i="0" u="none" strike="noStrike" kern="0" cap="none" spc="0" normalizeH="0" baseline="0" noProof="0" dirty="0">
                  <a:ln>
                    <a:noFill/>
                  </a:ln>
                  <a:solidFill>
                    <a:prstClr val="white">
                      <a:lumMod val="95000"/>
                    </a:prstClr>
                  </a:solidFill>
                  <a:effectLst/>
                  <a:uLnTx/>
                  <a:uFillTx/>
                  <a:latin typeface="Economica" panose="02000506040000020004" pitchFamily="2" charset="0"/>
                  <a:ea typeface="+mn-ea"/>
                  <a:cs typeface="Rajdhani bold" panose="02000000000000000000" pitchFamily="2" charset="0"/>
                </a:rPr>
                <a:t>. </a:t>
              </a:r>
            </a:p>
          </p:txBody>
        </p:sp>
        <p:sp>
          <p:nvSpPr>
            <p:cNvPr id="31" name="TextBox 57">
              <a:extLst>
                <a:ext uri="{FF2B5EF4-FFF2-40B4-BE49-F238E27FC236}">
                  <a16:creationId xmlns:a16="http://schemas.microsoft.com/office/drawing/2014/main" id="{BA39781E-32B2-4B71-89E5-F46C938B1C5E}"/>
                </a:ext>
              </a:extLst>
            </p:cNvPr>
            <p:cNvSpPr txBox="1"/>
            <p:nvPr/>
          </p:nvSpPr>
          <p:spPr>
            <a:xfrm>
              <a:off x="2367274" y="4595048"/>
              <a:ext cx="1832305" cy="923330"/>
            </a:xfrm>
            <a:prstGeom prst="rect">
              <a:avLst/>
            </a:prstGeom>
            <a:noFill/>
            <a:ln>
              <a:solidFill>
                <a:sysClr val="window" lastClr="FFFFFF">
                  <a:lumMod val="85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19137"/>
                  </a:solidFill>
                  <a:effectLst/>
                  <a:uLnTx/>
                  <a:uFillTx/>
                  <a:latin typeface="Rajdhani bold" panose="02000000000000000000" pitchFamily="2" charset="0"/>
                  <a:ea typeface="+mn-ea"/>
                  <a:cs typeface="Rajdhani bold" panose="02000000000000000000" pitchFamily="2" charset="0"/>
                </a:rPr>
                <a:t>1960-1970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Informes de gestión</a:t>
              </a:r>
            </a:p>
          </p:txBody>
        </p:sp>
        <p:sp>
          <p:nvSpPr>
            <p:cNvPr id="32" name="TextBox 64">
              <a:extLst>
                <a:ext uri="{FF2B5EF4-FFF2-40B4-BE49-F238E27FC236}">
                  <a16:creationId xmlns:a16="http://schemas.microsoft.com/office/drawing/2014/main" id="{599DAC3A-886B-4B24-9565-EE0F62EC2243}"/>
                </a:ext>
              </a:extLst>
            </p:cNvPr>
            <p:cNvSpPr txBox="1"/>
            <p:nvPr/>
          </p:nvSpPr>
          <p:spPr>
            <a:xfrm>
              <a:off x="4260591" y="4595048"/>
              <a:ext cx="1832305" cy="954107"/>
            </a:xfrm>
            <a:prstGeom prst="rect">
              <a:avLst/>
            </a:prstGeom>
            <a:noFill/>
            <a:ln>
              <a:solidFill>
                <a:sysClr val="window" lastClr="FFFFFF">
                  <a:lumMod val="85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8C32C"/>
                  </a:solidFill>
                  <a:effectLst/>
                  <a:uLnTx/>
                  <a:uFillTx/>
                  <a:latin typeface="Rajdhani bold" panose="02000000000000000000" pitchFamily="2" charset="0"/>
                  <a:ea typeface="+mn-ea"/>
                  <a:cs typeface="Rajdhani bold" panose="02000000000000000000" pitchFamily="2" charset="0"/>
                </a:rPr>
                <a:t>1970-1980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lumMod val="95000"/>
                    </a:prstClr>
                  </a:solidFill>
                  <a:effectLst/>
                  <a:uLnTx/>
                  <a:uFillTx/>
                  <a:latin typeface="Economica" panose="02000506040000020004" pitchFamily="2" charset="0"/>
                  <a:ea typeface="+mn-ea"/>
                  <a:cs typeface="Rajdhani bold" panose="02000000000000000000" pitchFamily="2" charset="0"/>
                </a:rPr>
                <a:t> </a:t>
              </a:r>
              <a:r>
                <a:rPr kumimoji="0" lang="en-US" sz="1600" b="0" i="0" u="none" strike="noStrike" kern="0" cap="none" spc="0" normalizeH="0" baseline="0" noProof="0" dirty="0">
                  <a:ln>
                    <a:noFill/>
                  </a:ln>
                  <a:solidFill>
                    <a:prstClr val="white">
                      <a:lumMod val="95000"/>
                    </a:prstClr>
                  </a:solidFill>
                  <a:effectLst/>
                  <a:uLnTx/>
                  <a:uFillTx/>
                  <a:latin typeface="Rajdhani bold" panose="02000000000000000000" pitchFamily="2" charset="0"/>
                  <a:ea typeface="+mn-ea"/>
                  <a:cs typeface="Rajdhani bold" panose="02000000000000000000" pitchFamily="2" charset="0"/>
                </a:rPr>
                <a:t>Apoyo a las decisiones </a:t>
              </a:r>
            </a:p>
          </p:txBody>
        </p:sp>
        <p:cxnSp>
          <p:nvCxnSpPr>
            <p:cNvPr id="33" name="Conector recto de flecha 32">
              <a:extLst>
                <a:ext uri="{FF2B5EF4-FFF2-40B4-BE49-F238E27FC236}">
                  <a16:creationId xmlns:a16="http://schemas.microsoft.com/office/drawing/2014/main" id="{3291F22D-C228-45FF-BA48-E5B5C1D113E8}"/>
                </a:ext>
              </a:extLst>
            </p:cNvPr>
            <p:cNvCxnSpPr>
              <a:stCxn id="15" idx="6"/>
              <a:endCxn id="16" idx="2"/>
            </p:cNvCxnSpPr>
            <p:nvPr/>
          </p:nvCxnSpPr>
          <p:spPr>
            <a:xfrm>
              <a:off x="1908979" y="3078603"/>
              <a:ext cx="687067" cy="0"/>
            </a:xfrm>
            <a:prstGeom prst="straightConnector1">
              <a:avLst/>
            </a:prstGeom>
            <a:noFill/>
            <a:ln w="6350" cap="flat" cmpd="sng" algn="ctr">
              <a:solidFill>
                <a:sysClr val="window" lastClr="FFFFFF"/>
              </a:solidFill>
              <a:prstDash val="solid"/>
              <a:miter lim="800000"/>
              <a:headEnd type="none" w="med" len="med"/>
              <a:tailEnd type="arrow" w="med" len="med"/>
            </a:ln>
            <a:effectLst/>
          </p:spPr>
        </p:cxnSp>
        <p:cxnSp>
          <p:nvCxnSpPr>
            <p:cNvPr id="34" name="Conector recto de flecha 33">
              <a:extLst>
                <a:ext uri="{FF2B5EF4-FFF2-40B4-BE49-F238E27FC236}">
                  <a16:creationId xmlns:a16="http://schemas.microsoft.com/office/drawing/2014/main" id="{D1C032AC-94E6-4BD2-A096-7B6D1B5F77EC}"/>
                </a:ext>
              </a:extLst>
            </p:cNvPr>
            <p:cNvCxnSpPr>
              <a:cxnSpLocks/>
              <a:stCxn id="16" idx="6"/>
              <a:endCxn id="17" idx="2"/>
            </p:cNvCxnSpPr>
            <p:nvPr/>
          </p:nvCxnSpPr>
          <p:spPr>
            <a:xfrm>
              <a:off x="3856046" y="3078603"/>
              <a:ext cx="687067" cy="0"/>
            </a:xfrm>
            <a:prstGeom prst="straightConnector1">
              <a:avLst/>
            </a:prstGeom>
            <a:noFill/>
            <a:ln w="6350" cap="flat" cmpd="sng" algn="ctr">
              <a:solidFill>
                <a:sysClr val="window" lastClr="FFFFFF"/>
              </a:solidFill>
              <a:prstDash val="solid"/>
              <a:miter lim="800000"/>
              <a:headEnd type="none" w="med" len="med"/>
              <a:tailEnd type="arrow" w="med" len="med"/>
            </a:ln>
            <a:effectLst/>
          </p:spPr>
        </p:cxnSp>
        <p:cxnSp>
          <p:nvCxnSpPr>
            <p:cNvPr id="35" name="Conector recto de flecha 34">
              <a:extLst>
                <a:ext uri="{FF2B5EF4-FFF2-40B4-BE49-F238E27FC236}">
                  <a16:creationId xmlns:a16="http://schemas.microsoft.com/office/drawing/2014/main" id="{D9260ECC-6D39-44A0-A6CD-F587F2DD4978}"/>
                </a:ext>
              </a:extLst>
            </p:cNvPr>
            <p:cNvCxnSpPr>
              <a:cxnSpLocks/>
              <a:stCxn id="17" idx="6"/>
              <a:endCxn id="18" idx="2"/>
            </p:cNvCxnSpPr>
            <p:nvPr/>
          </p:nvCxnSpPr>
          <p:spPr>
            <a:xfrm>
              <a:off x="5803113" y="3078603"/>
              <a:ext cx="687067" cy="0"/>
            </a:xfrm>
            <a:prstGeom prst="straightConnector1">
              <a:avLst/>
            </a:prstGeom>
            <a:noFill/>
            <a:ln w="6350" cap="flat" cmpd="sng" algn="ctr">
              <a:solidFill>
                <a:sysClr val="window" lastClr="FFFFFF"/>
              </a:solidFill>
              <a:prstDash val="solid"/>
              <a:miter lim="800000"/>
              <a:headEnd type="none" w="med" len="med"/>
              <a:tailEnd type="arrow" w="med" len="med"/>
            </a:ln>
            <a:effectLst/>
          </p:spPr>
        </p:cxnSp>
        <p:cxnSp>
          <p:nvCxnSpPr>
            <p:cNvPr id="36" name="Conector recto de flecha 35">
              <a:extLst>
                <a:ext uri="{FF2B5EF4-FFF2-40B4-BE49-F238E27FC236}">
                  <a16:creationId xmlns:a16="http://schemas.microsoft.com/office/drawing/2014/main" id="{6AAE3EFC-60DD-4D42-A9B8-1ED0F17F75C3}"/>
                </a:ext>
              </a:extLst>
            </p:cNvPr>
            <p:cNvCxnSpPr>
              <a:cxnSpLocks/>
              <a:stCxn id="18" idx="6"/>
              <a:endCxn id="19" idx="2"/>
            </p:cNvCxnSpPr>
            <p:nvPr/>
          </p:nvCxnSpPr>
          <p:spPr>
            <a:xfrm>
              <a:off x="7750180" y="3078603"/>
              <a:ext cx="687067" cy="0"/>
            </a:xfrm>
            <a:prstGeom prst="straightConnector1">
              <a:avLst/>
            </a:prstGeom>
            <a:noFill/>
            <a:ln w="6350" cap="flat" cmpd="sng" algn="ctr">
              <a:solidFill>
                <a:sysClr val="window" lastClr="FFFFFF"/>
              </a:solidFill>
              <a:prstDash val="solid"/>
              <a:miter lim="800000"/>
              <a:headEnd type="none" w="med" len="med"/>
              <a:tailEnd type="arrow" w="med" len="med"/>
            </a:ln>
            <a:effectLst/>
          </p:spPr>
        </p:cxnSp>
        <p:cxnSp>
          <p:nvCxnSpPr>
            <p:cNvPr id="37" name="Conector recto de flecha 36">
              <a:extLst>
                <a:ext uri="{FF2B5EF4-FFF2-40B4-BE49-F238E27FC236}">
                  <a16:creationId xmlns:a16="http://schemas.microsoft.com/office/drawing/2014/main" id="{F3E2B2B9-C4F5-44E4-A12E-30D6E396025D}"/>
                </a:ext>
              </a:extLst>
            </p:cNvPr>
            <p:cNvCxnSpPr>
              <a:cxnSpLocks/>
              <a:stCxn id="19" idx="6"/>
              <a:endCxn id="20" idx="2"/>
            </p:cNvCxnSpPr>
            <p:nvPr/>
          </p:nvCxnSpPr>
          <p:spPr>
            <a:xfrm>
              <a:off x="9697247" y="3078603"/>
              <a:ext cx="687066" cy="0"/>
            </a:xfrm>
            <a:prstGeom prst="straightConnector1">
              <a:avLst/>
            </a:prstGeom>
            <a:noFill/>
            <a:ln w="6350" cap="flat" cmpd="sng" algn="ctr">
              <a:solidFill>
                <a:sysClr val="window" lastClr="FFFFFF"/>
              </a:solidFill>
              <a:prstDash val="solid"/>
              <a:miter lim="800000"/>
              <a:headEnd type="none" w="med" len="med"/>
              <a:tailEnd type="arrow" w="med" len="med"/>
            </a:ln>
            <a:effectLst/>
          </p:spPr>
        </p:cxnSp>
        <p:sp>
          <p:nvSpPr>
            <p:cNvPr id="38" name="Elipse 37">
              <a:extLst>
                <a:ext uri="{FF2B5EF4-FFF2-40B4-BE49-F238E27FC236}">
                  <a16:creationId xmlns:a16="http://schemas.microsoft.com/office/drawing/2014/main" id="{51123260-5C0E-4635-9050-2165B4043B7C}"/>
                </a:ext>
              </a:extLst>
            </p:cNvPr>
            <p:cNvSpPr/>
            <p:nvPr/>
          </p:nvSpPr>
          <p:spPr>
            <a:xfrm>
              <a:off x="2487940" y="2331776"/>
              <a:ext cx="1466831" cy="1465722"/>
            </a:xfrm>
            <a:prstGeom prst="ellipse">
              <a:avLst/>
            </a:prstGeom>
            <a:noFill/>
            <a:ln w="19050" cap="flat" cmpd="sng" algn="ctr">
              <a:solidFill>
                <a:sysClr val="window" lastClr="FFFFFF">
                  <a:lumMod val="7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Elipse 38">
              <a:extLst>
                <a:ext uri="{FF2B5EF4-FFF2-40B4-BE49-F238E27FC236}">
                  <a16:creationId xmlns:a16="http://schemas.microsoft.com/office/drawing/2014/main" id="{51C2ED8E-3CF8-48D5-A158-8228BF91282D}"/>
                </a:ext>
              </a:extLst>
            </p:cNvPr>
            <p:cNvSpPr/>
            <p:nvPr/>
          </p:nvSpPr>
          <p:spPr>
            <a:xfrm>
              <a:off x="539701" y="2331776"/>
              <a:ext cx="1466831" cy="1465722"/>
            </a:xfrm>
            <a:prstGeom prst="ellipse">
              <a:avLst/>
            </a:prstGeom>
            <a:noFill/>
            <a:ln w="19050" cap="flat" cmpd="sng" algn="ctr">
              <a:solidFill>
                <a:sysClr val="window" lastClr="FFFFFF">
                  <a:lumMod val="7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Elipse 39">
              <a:extLst>
                <a:ext uri="{FF2B5EF4-FFF2-40B4-BE49-F238E27FC236}">
                  <a16:creationId xmlns:a16="http://schemas.microsoft.com/office/drawing/2014/main" id="{1E1C71FE-E001-471A-B38C-5C32F673A02E}"/>
                </a:ext>
              </a:extLst>
            </p:cNvPr>
            <p:cNvSpPr/>
            <p:nvPr/>
          </p:nvSpPr>
          <p:spPr>
            <a:xfrm>
              <a:off x="4436179" y="2331776"/>
              <a:ext cx="1466831" cy="1465722"/>
            </a:xfrm>
            <a:prstGeom prst="ellipse">
              <a:avLst/>
            </a:prstGeom>
            <a:noFill/>
            <a:ln w="19050" cap="flat" cmpd="sng" algn="ctr">
              <a:solidFill>
                <a:sysClr val="window" lastClr="FFFFFF">
                  <a:lumMod val="7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Elipse 40">
              <a:extLst>
                <a:ext uri="{FF2B5EF4-FFF2-40B4-BE49-F238E27FC236}">
                  <a16:creationId xmlns:a16="http://schemas.microsoft.com/office/drawing/2014/main" id="{AEBD2E76-F6A8-4628-B3A1-56ED7D214D89}"/>
                </a:ext>
              </a:extLst>
            </p:cNvPr>
            <p:cNvSpPr/>
            <p:nvPr/>
          </p:nvSpPr>
          <p:spPr>
            <a:xfrm>
              <a:off x="6384418" y="2331776"/>
              <a:ext cx="1466831" cy="1465722"/>
            </a:xfrm>
            <a:prstGeom prst="ellipse">
              <a:avLst/>
            </a:prstGeom>
            <a:noFill/>
            <a:ln w="19050" cap="flat" cmpd="sng" algn="ctr">
              <a:solidFill>
                <a:sysClr val="window" lastClr="FFFFFF">
                  <a:lumMod val="7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Elipse 41">
              <a:extLst>
                <a:ext uri="{FF2B5EF4-FFF2-40B4-BE49-F238E27FC236}">
                  <a16:creationId xmlns:a16="http://schemas.microsoft.com/office/drawing/2014/main" id="{D1B789F6-5812-4C1C-94A4-E1439CA92A20}"/>
                </a:ext>
              </a:extLst>
            </p:cNvPr>
            <p:cNvSpPr/>
            <p:nvPr/>
          </p:nvSpPr>
          <p:spPr>
            <a:xfrm>
              <a:off x="8332657" y="2331776"/>
              <a:ext cx="1466831" cy="1465722"/>
            </a:xfrm>
            <a:prstGeom prst="ellipse">
              <a:avLst/>
            </a:prstGeom>
            <a:noFill/>
            <a:ln w="19050" cap="flat" cmpd="sng" algn="ctr">
              <a:solidFill>
                <a:sysClr val="window" lastClr="FFFFFF">
                  <a:lumMod val="7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Elipse 42">
              <a:extLst>
                <a:ext uri="{FF2B5EF4-FFF2-40B4-BE49-F238E27FC236}">
                  <a16:creationId xmlns:a16="http://schemas.microsoft.com/office/drawing/2014/main" id="{0A929938-62B9-46A5-BD8E-7C9D1302EBBC}"/>
                </a:ext>
              </a:extLst>
            </p:cNvPr>
            <p:cNvSpPr/>
            <p:nvPr/>
          </p:nvSpPr>
          <p:spPr>
            <a:xfrm>
              <a:off x="10280895" y="2331776"/>
              <a:ext cx="1466831" cy="1465722"/>
            </a:xfrm>
            <a:prstGeom prst="ellipse">
              <a:avLst/>
            </a:prstGeom>
            <a:noFill/>
            <a:ln w="19050" cap="flat" cmpd="sng" algn="ctr">
              <a:solidFill>
                <a:sysClr val="window" lastClr="FFFFFF">
                  <a:lumMod val="7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Rectángulo 4"/>
          <p:cNvSpPr/>
          <p:nvPr/>
        </p:nvSpPr>
        <p:spPr>
          <a:xfrm>
            <a:off x="618478" y="1268083"/>
            <a:ext cx="10648708"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white"/>
                </a:solidFill>
                <a:effectLst/>
                <a:uLnTx/>
                <a:uFillTx/>
                <a:latin typeface="Work Sans"/>
                <a:ea typeface="+mn-ea"/>
                <a:cs typeface="+mn-cs"/>
              </a:rPr>
              <a:t>La evolución de la función del sistema de información se puede resumir de la siguiente manera:</a:t>
            </a:r>
          </a:p>
        </p:txBody>
      </p:sp>
    </p:spTree>
    <p:extLst>
      <p:ext uri="{BB962C8B-B14F-4D97-AF65-F5344CB8AC3E}">
        <p14:creationId xmlns:p14="http://schemas.microsoft.com/office/powerpoint/2010/main" val="37927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7585"/>
            <a:ext cx="12192000" cy="1107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8" name="Título 1"/>
          <p:cNvSpPr>
            <a:spLocks noGrp="1"/>
          </p:cNvSpPr>
          <p:nvPr>
            <p:ph type="title"/>
          </p:nvPr>
        </p:nvSpPr>
        <p:spPr>
          <a:xfrm>
            <a:off x="2349110" y="0"/>
            <a:ext cx="6772588" cy="1325563"/>
          </a:xfrm>
        </p:spPr>
        <p:txBody>
          <a:bodyPr>
            <a:normAutofit/>
          </a:bodyPr>
          <a:lstStyle/>
          <a:p>
            <a:r>
              <a:rPr lang="es-MX" sz="3200" b="1" dirty="0">
                <a:solidFill>
                  <a:schemeClr val="bg1"/>
                </a:solidFill>
              </a:rPr>
              <a:t>¿Que es un sistema de información?</a:t>
            </a:r>
          </a:p>
        </p:txBody>
      </p:sp>
      <p:pic>
        <p:nvPicPr>
          <p:cNvPr id="2050" name="Picture 2" descr="Los sistemas de información del Notariado obtienen el Esquema Nacional de  Seguridad de nivel alto | Legal | Cinco Dí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204" y="1638186"/>
            <a:ext cx="6239288" cy="423856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59754" y="1638186"/>
            <a:ext cx="4641450" cy="42479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876514" y="1864643"/>
            <a:ext cx="4207931" cy="2677656"/>
          </a:xfrm>
          <a:prstGeom prst="rect">
            <a:avLst/>
          </a:prstGeom>
        </p:spPr>
        <p:txBody>
          <a:bodyPr wrap="square">
            <a:spAutoFit/>
          </a:bodyPr>
          <a:lstStyle/>
          <a:p>
            <a:pPr algn="just"/>
            <a:r>
              <a:rPr lang="es-MX" sz="2400" dirty="0"/>
              <a:t>A la hora de definir un sistema de información existe un amplio abanico de definiciones.</a:t>
            </a:r>
          </a:p>
          <a:p>
            <a:pPr algn="just"/>
            <a:endParaRPr lang="es-MX" sz="2400" dirty="0"/>
          </a:p>
          <a:p>
            <a:pPr algn="just"/>
            <a:r>
              <a:rPr lang="es-MX" sz="2400" dirty="0"/>
              <a:t>Tal vez una de las mas precisas es la propuesta por Andreu, Ricart (1991).</a:t>
            </a:r>
          </a:p>
        </p:txBody>
      </p:sp>
    </p:spTree>
    <p:extLst>
      <p:ext uri="{BB962C8B-B14F-4D97-AF65-F5344CB8AC3E}">
        <p14:creationId xmlns:p14="http://schemas.microsoft.com/office/powerpoint/2010/main" val="338578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stretch>
            <a:fillRect/>
          </a:stretch>
        </p:blipFill>
        <p:spPr>
          <a:xfrm>
            <a:off x="0" y="1214649"/>
            <a:ext cx="12191999" cy="5643351"/>
          </a:xfrm>
          <a:prstGeom prst="rect">
            <a:avLst/>
          </a:prstGeom>
        </p:spPr>
      </p:pic>
      <p:sp>
        <p:nvSpPr>
          <p:cNvPr id="8" name="Título 1"/>
          <p:cNvSpPr>
            <a:spLocks noGrp="1"/>
          </p:cNvSpPr>
          <p:nvPr>
            <p:ph type="title"/>
          </p:nvPr>
        </p:nvSpPr>
        <p:spPr>
          <a:xfrm>
            <a:off x="2349110" y="0"/>
            <a:ext cx="7679310" cy="1325563"/>
          </a:xfrm>
        </p:spPr>
        <p:txBody>
          <a:bodyPr>
            <a:normAutofit/>
          </a:bodyPr>
          <a:lstStyle/>
          <a:p>
            <a:r>
              <a:rPr lang="es-MX" sz="3200" b="1" dirty="0"/>
              <a:t>Sistema de Información de la Organización.</a:t>
            </a:r>
          </a:p>
        </p:txBody>
      </p:sp>
      <p:sp>
        <p:nvSpPr>
          <p:cNvPr id="2" name="Rectángulo redondeado 1"/>
          <p:cNvSpPr/>
          <p:nvPr/>
        </p:nvSpPr>
        <p:spPr>
          <a:xfrm>
            <a:off x="1656343" y="3352800"/>
            <a:ext cx="2387600" cy="660400"/>
          </a:xfrm>
          <a:prstGeom prst="roundRect">
            <a:avLst/>
          </a:prstGeom>
          <a:solidFill>
            <a:srgbClr val="D3F7DF"/>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Almacenamiento</a:t>
            </a:r>
          </a:p>
        </p:txBody>
      </p:sp>
      <p:sp>
        <p:nvSpPr>
          <p:cNvPr id="10" name="Rectángulo redondeado 9"/>
          <p:cNvSpPr/>
          <p:nvPr/>
        </p:nvSpPr>
        <p:spPr>
          <a:xfrm>
            <a:off x="4673600" y="3352800"/>
            <a:ext cx="2387600" cy="660400"/>
          </a:xfrm>
          <a:prstGeom prst="roundRect">
            <a:avLst/>
          </a:prstGeom>
          <a:solidFill>
            <a:srgbClr val="D3F7DF"/>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Procesamiento</a:t>
            </a:r>
          </a:p>
        </p:txBody>
      </p:sp>
      <p:sp>
        <p:nvSpPr>
          <p:cNvPr id="11" name="Rectángulo redondeado 10"/>
          <p:cNvSpPr/>
          <p:nvPr/>
        </p:nvSpPr>
        <p:spPr>
          <a:xfrm>
            <a:off x="7552269" y="3352800"/>
            <a:ext cx="2387600" cy="660400"/>
          </a:xfrm>
          <a:prstGeom prst="roundRect">
            <a:avLst/>
          </a:prstGeom>
          <a:solidFill>
            <a:srgbClr val="D3F7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Información final</a:t>
            </a:r>
          </a:p>
        </p:txBody>
      </p:sp>
      <p:sp>
        <p:nvSpPr>
          <p:cNvPr id="3" name="Rectángulo 2"/>
          <p:cNvSpPr/>
          <p:nvPr/>
        </p:nvSpPr>
        <p:spPr>
          <a:xfrm>
            <a:off x="4506728" y="4741333"/>
            <a:ext cx="2777067"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a:solidFill>
                  <a:schemeClr val="bg1"/>
                </a:solidFill>
              </a:rPr>
              <a:t>Retroalimentación</a:t>
            </a:r>
            <a:r>
              <a:rPr lang="es-MX" sz="2400" b="1" dirty="0"/>
              <a:t> </a:t>
            </a:r>
          </a:p>
        </p:txBody>
      </p:sp>
      <p:sp>
        <p:nvSpPr>
          <p:cNvPr id="12" name="Rectángulo 11"/>
          <p:cNvSpPr/>
          <p:nvPr/>
        </p:nvSpPr>
        <p:spPr>
          <a:xfrm rot="18857255">
            <a:off x="152391" y="3352800"/>
            <a:ext cx="1210734"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a:solidFill>
                  <a:schemeClr val="bg1"/>
                </a:solidFill>
              </a:rPr>
              <a:t>Datos</a:t>
            </a:r>
            <a:r>
              <a:rPr lang="es-MX" sz="2400" b="1" dirty="0"/>
              <a:t> </a:t>
            </a:r>
          </a:p>
        </p:txBody>
      </p:sp>
      <p:sp>
        <p:nvSpPr>
          <p:cNvPr id="13" name="Rectángulo 12"/>
          <p:cNvSpPr/>
          <p:nvPr/>
        </p:nvSpPr>
        <p:spPr>
          <a:xfrm rot="19787372">
            <a:off x="9974796" y="3248269"/>
            <a:ext cx="1744141"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a:solidFill>
                  <a:schemeClr val="bg1"/>
                </a:solidFill>
              </a:rPr>
              <a:t>Uso información </a:t>
            </a:r>
          </a:p>
        </p:txBody>
      </p:sp>
      <p:grpSp>
        <p:nvGrpSpPr>
          <p:cNvPr id="19" name="Grupo 18"/>
          <p:cNvGrpSpPr/>
          <p:nvPr/>
        </p:nvGrpSpPr>
        <p:grpSpPr>
          <a:xfrm>
            <a:off x="2853259" y="4149969"/>
            <a:ext cx="1747189" cy="896164"/>
            <a:chOff x="2853259" y="4149969"/>
            <a:chExt cx="1747189" cy="896164"/>
          </a:xfrm>
        </p:grpSpPr>
        <p:cxnSp>
          <p:nvCxnSpPr>
            <p:cNvPr id="7" name="Conector recto 6"/>
            <p:cNvCxnSpPr/>
            <p:nvPr/>
          </p:nvCxnSpPr>
          <p:spPr>
            <a:xfrm>
              <a:off x="2853259" y="4149969"/>
              <a:ext cx="0" cy="896164"/>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6" name="Conector recto 15"/>
            <p:cNvCxnSpPr/>
            <p:nvPr/>
          </p:nvCxnSpPr>
          <p:spPr>
            <a:xfrm>
              <a:off x="2863479" y="5046133"/>
              <a:ext cx="173696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nvGrpSpPr>
          <p:cNvPr id="17" name="Grupo 16"/>
          <p:cNvGrpSpPr/>
          <p:nvPr/>
        </p:nvGrpSpPr>
        <p:grpSpPr>
          <a:xfrm>
            <a:off x="7283795" y="4149969"/>
            <a:ext cx="1736969" cy="896164"/>
            <a:chOff x="7222119" y="4149969"/>
            <a:chExt cx="1736969" cy="896164"/>
          </a:xfrm>
        </p:grpSpPr>
        <p:cxnSp>
          <p:nvCxnSpPr>
            <p:cNvPr id="15" name="Conector recto 14"/>
            <p:cNvCxnSpPr/>
            <p:nvPr/>
          </p:nvCxnSpPr>
          <p:spPr>
            <a:xfrm>
              <a:off x="8957574" y="4149969"/>
              <a:ext cx="0" cy="896164"/>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8" name="Conector recto 17"/>
            <p:cNvCxnSpPr/>
            <p:nvPr/>
          </p:nvCxnSpPr>
          <p:spPr>
            <a:xfrm>
              <a:off x="7222119" y="5046133"/>
              <a:ext cx="173696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cxnSp>
        <p:nvCxnSpPr>
          <p:cNvPr id="21" name="Conector recto 20"/>
          <p:cNvCxnSpPr/>
          <p:nvPr/>
        </p:nvCxnSpPr>
        <p:spPr>
          <a:xfrm flipV="1">
            <a:off x="1178556" y="3657600"/>
            <a:ext cx="369139" cy="8128"/>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4" name="Conector recto 23"/>
          <p:cNvCxnSpPr/>
          <p:nvPr/>
        </p:nvCxnSpPr>
        <p:spPr>
          <a:xfrm flipV="1">
            <a:off x="4152064" y="3657600"/>
            <a:ext cx="369139" cy="8128"/>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5" name="Conector recto 24"/>
          <p:cNvCxnSpPr/>
          <p:nvPr/>
        </p:nvCxnSpPr>
        <p:spPr>
          <a:xfrm flipV="1">
            <a:off x="7122165" y="3657600"/>
            <a:ext cx="369139" cy="8128"/>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6" name="Conector recto 25"/>
          <p:cNvCxnSpPr/>
          <p:nvPr/>
        </p:nvCxnSpPr>
        <p:spPr>
          <a:xfrm flipV="1">
            <a:off x="10028420" y="3649472"/>
            <a:ext cx="369139" cy="8128"/>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788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stemas de informacion uabc daniel ramirez: Sistemas de Informacion  Internacio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322" y="1677148"/>
            <a:ext cx="3810000" cy="2628900"/>
          </a:xfrm>
          <a:prstGeom prst="rect">
            <a:avLst/>
          </a:prstGeom>
          <a:noFill/>
          <a:extLst>
            <a:ext uri="{909E8E84-426E-40DD-AFC4-6F175D3DCCD1}">
              <a14:hiddenFill xmlns:a14="http://schemas.microsoft.com/office/drawing/2010/main">
                <a:solidFill>
                  <a:srgbClr val="FFFFFF"/>
                </a:solidFill>
              </a14:hiddenFill>
            </a:ext>
          </a:extLst>
        </p:spPr>
      </p:pic>
      <p:sp>
        <p:nvSpPr>
          <p:cNvPr id="57" name="Rectángulo 56"/>
          <p:cNvSpPr/>
          <p:nvPr/>
        </p:nvSpPr>
        <p:spPr>
          <a:xfrm>
            <a:off x="-2073" y="10466"/>
            <a:ext cx="12192000" cy="1107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Rectángulo 1"/>
          <p:cNvSpPr/>
          <p:nvPr/>
        </p:nvSpPr>
        <p:spPr>
          <a:xfrm>
            <a:off x="2972525" y="181359"/>
            <a:ext cx="6252224" cy="584775"/>
          </a:xfrm>
          <a:prstGeom prst="rect">
            <a:avLst/>
          </a:prstGeom>
        </p:spPr>
        <p:txBody>
          <a:bodyPr wrap="none">
            <a:spAutoFit/>
          </a:bodyPr>
          <a:lstStyle/>
          <a:p>
            <a:r>
              <a:rPr lang="es-MX" sz="3200" b="1" dirty="0">
                <a:solidFill>
                  <a:schemeClr val="bg1"/>
                </a:solidFill>
                <a:latin typeface="+mj-lt"/>
                <a:ea typeface="+mj-ea"/>
                <a:cs typeface="+mj-cs"/>
              </a:rPr>
              <a:t>Objetivos  del sistema de información</a:t>
            </a:r>
          </a:p>
        </p:txBody>
      </p:sp>
      <p:sp>
        <p:nvSpPr>
          <p:cNvPr id="4" name="Rectángulo 3"/>
          <p:cNvSpPr/>
          <p:nvPr/>
        </p:nvSpPr>
        <p:spPr>
          <a:xfrm>
            <a:off x="4489363" y="1860033"/>
            <a:ext cx="3344583" cy="461665"/>
          </a:xfrm>
          <a:prstGeom prst="rect">
            <a:avLst/>
          </a:prstGeom>
        </p:spPr>
        <p:txBody>
          <a:bodyPr wrap="square">
            <a:spAutoFit/>
          </a:bodyPr>
          <a:lstStyle/>
          <a:p>
            <a:r>
              <a:rPr lang="es-MX" sz="2400" b="1" dirty="0"/>
              <a:t>objetivos principales</a:t>
            </a:r>
          </a:p>
        </p:txBody>
      </p:sp>
      <p:sp>
        <p:nvSpPr>
          <p:cNvPr id="6" name="Rectángulo 5"/>
          <p:cNvSpPr/>
          <p:nvPr/>
        </p:nvSpPr>
        <p:spPr>
          <a:xfrm>
            <a:off x="394487" y="3525101"/>
            <a:ext cx="3237746" cy="461665"/>
          </a:xfrm>
          <a:prstGeom prst="rect">
            <a:avLst/>
          </a:prstGeom>
          <a:solidFill>
            <a:srgbClr val="3399FF"/>
          </a:solidFill>
        </p:spPr>
        <p:txBody>
          <a:bodyPr wrap="none">
            <a:spAutoFit/>
          </a:bodyPr>
          <a:lstStyle/>
          <a:p>
            <a:pPr algn="ctr"/>
            <a:r>
              <a:rPr lang="es-MX" sz="2400" b="1" dirty="0">
                <a:solidFill>
                  <a:schemeClr val="bg1"/>
                </a:solidFill>
              </a:rPr>
              <a:t>Sistema de información</a:t>
            </a:r>
          </a:p>
        </p:txBody>
      </p:sp>
      <p:sp>
        <p:nvSpPr>
          <p:cNvPr id="44" name="Rectángulo 43"/>
          <p:cNvSpPr/>
          <p:nvPr/>
        </p:nvSpPr>
        <p:spPr>
          <a:xfrm>
            <a:off x="2354565" y="4894988"/>
            <a:ext cx="3653757" cy="461665"/>
          </a:xfrm>
          <a:prstGeom prst="rect">
            <a:avLst/>
          </a:prstGeom>
          <a:solidFill>
            <a:schemeClr val="bg1">
              <a:lumMod val="50000"/>
            </a:schemeClr>
          </a:solidFill>
        </p:spPr>
        <p:txBody>
          <a:bodyPr wrap="none">
            <a:spAutoFit/>
          </a:bodyPr>
          <a:lstStyle/>
          <a:p>
            <a:pPr algn="ctr"/>
            <a:r>
              <a:rPr lang="es-MX" sz="2400" b="1" dirty="0">
                <a:solidFill>
                  <a:schemeClr val="bg1"/>
                </a:solidFill>
              </a:rPr>
              <a:t>Cumplimiento de las metas</a:t>
            </a:r>
          </a:p>
        </p:txBody>
      </p:sp>
      <p:sp>
        <p:nvSpPr>
          <p:cNvPr id="58" name="Rectángulo 57"/>
          <p:cNvSpPr/>
          <p:nvPr/>
        </p:nvSpPr>
        <p:spPr>
          <a:xfrm>
            <a:off x="6700603" y="4853779"/>
            <a:ext cx="3786679" cy="461665"/>
          </a:xfrm>
          <a:prstGeom prst="rect">
            <a:avLst/>
          </a:prstGeom>
          <a:solidFill>
            <a:srgbClr val="FF9900"/>
          </a:solidFill>
        </p:spPr>
        <p:txBody>
          <a:bodyPr wrap="none">
            <a:spAutoFit/>
          </a:bodyPr>
          <a:lstStyle/>
          <a:p>
            <a:pPr algn="ctr"/>
            <a:r>
              <a:rPr lang="es-MX" sz="2400" b="1" dirty="0">
                <a:solidFill>
                  <a:schemeClr val="bg1"/>
                </a:solidFill>
              </a:rPr>
              <a:t>Necesidades de información</a:t>
            </a:r>
          </a:p>
        </p:txBody>
      </p:sp>
      <p:sp>
        <p:nvSpPr>
          <p:cNvPr id="59" name="Rectángulo 58"/>
          <p:cNvSpPr/>
          <p:nvPr/>
        </p:nvSpPr>
        <p:spPr>
          <a:xfrm>
            <a:off x="9224749" y="3525101"/>
            <a:ext cx="1604350" cy="461665"/>
          </a:xfrm>
          <a:prstGeom prst="rect">
            <a:avLst/>
          </a:prstGeom>
          <a:solidFill>
            <a:schemeClr val="accent1">
              <a:lumMod val="60000"/>
              <a:lumOff val="40000"/>
            </a:schemeClr>
          </a:solidFill>
        </p:spPr>
        <p:txBody>
          <a:bodyPr wrap="none">
            <a:spAutoFit/>
          </a:bodyPr>
          <a:lstStyle/>
          <a:p>
            <a:pPr algn="ctr"/>
            <a:r>
              <a:rPr lang="es-MX" sz="2400" b="1" dirty="0">
                <a:solidFill>
                  <a:schemeClr val="bg1"/>
                </a:solidFill>
              </a:rPr>
              <a:t>Interactuar</a:t>
            </a:r>
          </a:p>
        </p:txBody>
      </p:sp>
    </p:spTree>
    <p:extLst>
      <p:ext uri="{BB962C8B-B14F-4D97-AF65-F5344CB8AC3E}">
        <p14:creationId xmlns:p14="http://schemas.microsoft.com/office/powerpoint/2010/main" val="416558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835,982 Sistema De Informacion Imágenes y Foto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235" y="2237983"/>
            <a:ext cx="3167489" cy="2726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0"/>
            <a:ext cx="170688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Título 1"/>
          <p:cNvSpPr>
            <a:spLocks noGrp="1"/>
          </p:cNvSpPr>
          <p:nvPr>
            <p:ph type="title"/>
          </p:nvPr>
        </p:nvSpPr>
        <p:spPr>
          <a:xfrm rot="16200000">
            <a:off x="-1832561" y="2611755"/>
            <a:ext cx="5372002" cy="1325563"/>
          </a:xfrm>
        </p:spPr>
        <p:txBody>
          <a:bodyPr>
            <a:normAutofit/>
          </a:bodyPr>
          <a:lstStyle/>
          <a:p>
            <a:r>
              <a:rPr lang="es-MX" sz="3200" b="1" dirty="0">
                <a:solidFill>
                  <a:schemeClr val="bg1"/>
                </a:solidFill>
              </a:rPr>
              <a:t>Clasificación de los Sistemas de Información </a:t>
            </a:r>
            <a:endParaRPr lang="es-MX" sz="3200" b="1" dirty="0"/>
          </a:p>
        </p:txBody>
      </p:sp>
      <p:sp>
        <p:nvSpPr>
          <p:cNvPr id="2" name="Rectángulo 1"/>
          <p:cNvSpPr/>
          <p:nvPr/>
        </p:nvSpPr>
        <p:spPr>
          <a:xfrm>
            <a:off x="2099732" y="281614"/>
            <a:ext cx="9482667" cy="1569660"/>
          </a:xfrm>
          <a:prstGeom prst="rect">
            <a:avLst/>
          </a:prstGeom>
        </p:spPr>
        <p:txBody>
          <a:bodyPr wrap="square">
            <a:spAutoFit/>
          </a:bodyPr>
          <a:lstStyle/>
          <a:p>
            <a:pPr algn="just"/>
            <a:r>
              <a:rPr lang="es-MX" sz="2400" dirty="0"/>
              <a:t>A la hora de clasificar los Sistemas de Información, existe una gran variedad de criterios, sin embargo;  la clasificación más útil es la propuesta por K y J Laudon (1996). En ella los sistemas de Información se agrupan según su utilidad en los diferentes niveles de la organización empresarial.</a:t>
            </a:r>
          </a:p>
        </p:txBody>
      </p:sp>
      <p:sp>
        <p:nvSpPr>
          <p:cNvPr id="5" name="Rectángulo 4"/>
          <p:cNvSpPr/>
          <p:nvPr/>
        </p:nvSpPr>
        <p:spPr>
          <a:xfrm>
            <a:off x="2099732" y="5836727"/>
            <a:ext cx="9330267" cy="276999"/>
          </a:xfrm>
          <a:prstGeom prst="rect">
            <a:avLst/>
          </a:prstGeom>
        </p:spPr>
        <p:txBody>
          <a:bodyPr wrap="square">
            <a:spAutoFit/>
          </a:bodyPr>
          <a:lstStyle/>
          <a:p>
            <a:r>
              <a:rPr lang="es-MX" sz="1200" dirty="0"/>
              <a:t>Laudon es profesor de Sistemas de Información en la Stern School of Business de la New York </a:t>
            </a:r>
            <a:r>
              <a:rPr lang="es-MX" sz="1200" dirty="0" err="1"/>
              <a:t>University</a:t>
            </a:r>
            <a:endParaRPr lang="es-MX" sz="1200" dirty="0"/>
          </a:p>
        </p:txBody>
      </p:sp>
      <p:sp>
        <p:nvSpPr>
          <p:cNvPr id="7" name="Rectángulo 6"/>
          <p:cNvSpPr/>
          <p:nvPr/>
        </p:nvSpPr>
        <p:spPr>
          <a:xfrm>
            <a:off x="5275577" y="2237983"/>
            <a:ext cx="5943600" cy="349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Sistema de Procesamiento de Operaciones</a:t>
            </a:r>
          </a:p>
        </p:txBody>
      </p:sp>
      <p:sp>
        <p:nvSpPr>
          <p:cNvPr id="10" name="Rectángulo 9"/>
          <p:cNvSpPr/>
          <p:nvPr/>
        </p:nvSpPr>
        <p:spPr>
          <a:xfrm>
            <a:off x="5275157" y="2736814"/>
            <a:ext cx="5943600" cy="3494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a:p>
            <a:r>
              <a:rPr lang="es-MX" dirty="0">
                <a:solidFill>
                  <a:schemeClr val="tx1"/>
                </a:solidFill>
              </a:rPr>
              <a:t>Sistema de Trabajo del Conocimiento </a:t>
            </a:r>
          </a:p>
          <a:p>
            <a:pPr algn="ctr"/>
            <a:endParaRPr lang="es-MX" dirty="0"/>
          </a:p>
        </p:txBody>
      </p:sp>
      <p:sp>
        <p:nvSpPr>
          <p:cNvPr id="12" name="Rectángulo 11"/>
          <p:cNvSpPr/>
          <p:nvPr/>
        </p:nvSpPr>
        <p:spPr>
          <a:xfrm>
            <a:off x="5275577" y="3231611"/>
            <a:ext cx="5943600" cy="349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Sistemas de Automatización en la Oficina</a:t>
            </a:r>
          </a:p>
        </p:txBody>
      </p:sp>
      <p:sp>
        <p:nvSpPr>
          <p:cNvPr id="14" name="Rectángulo 13"/>
          <p:cNvSpPr/>
          <p:nvPr/>
        </p:nvSpPr>
        <p:spPr>
          <a:xfrm>
            <a:off x="5275157" y="3704505"/>
            <a:ext cx="5943600" cy="3494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Sistemas de Información para la Administración</a:t>
            </a:r>
          </a:p>
        </p:txBody>
      </p:sp>
      <p:sp>
        <p:nvSpPr>
          <p:cNvPr id="17" name="Rectángulo 16"/>
          <p:cNvSpPr/>
          <p:nvPr/>
        </p:nvSpPr>
        <p:spPr>
          <a:xfrm>
            <a:off x="5275157" y="4165457"/>
            <a:ext cx="5943600" cy="3494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rPr>
              <a:t>Sistema para el Soporte de Decisiones </a:t>
            </a:r>
          </a:p>
        </p:txBody>
      </p:sp>
      <p:sp>
        <p:nvSpPr>
          <p:cNvPr id="19" name="Rectángulo 18"/>
          <p:cNvSpPr/>
          <p:nvPr/>
        </p:nvSpPr>
        <p:spPr>
          <a:xfrm>
            <a:off x="5275157" y="4614815"/>
            <a:ext cx="5943600" cy="3494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rPr>
              <a:t>Sistemas de Soporte Gerencial</a:t>
            </a:r>
          </a:p>
        </p:txBody>
      </p:sp>
    </p:spTree>
    <p:extLst>
      <p:ext uri="{BB962C8B-B14F-4D97-AF65-F5344CB8AC3E}">
        <p14:creationId xmlns:p14="http://schemas.microsoft.com/office/powerpoint/2010/main" val="122974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Conector recto 86"/>
          <p:cNvCxnSpPr/>
          <p:nvPr/>
        </p:nvCxnSpPr>
        <p:spPr>
          <a:xfrm>
            <a:off x="9094284" y="2669364"/>
            <a:ext cx="42087" cy="3047087"/>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7879378" y="3870286"/>
            <a:ext cx="0" cy="1875194"/>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7705988" y="4522260"/>
            <a:ext cx="0" cy="122322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5402939" y="4290627"/>
            <a:ext cx="12698" cy="1425824"/>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2917732" y="5409111"/>
            <a:ext cx="7620" cy="421640"/>
          </a:xfrm>
          <a:prstGeom prst="line">
            <a:avLst/>
          </a:prstGeom>
        </p:spPr>
        <p:style>
          <a:lnRef idx="3">
            <a:schemeClr val="dk1"/>
          </a:lnRef>
          <a:fillRef idx="0">
            <a:schemeClr val="dk1"/>
          </a:fillRef>
          <a:effectRef idx="2">
            <a:schemeClr val="dk1"/>
          </a:effectRef>
          <a:fontRef idx="minor">
            <a:schemeClr val="tx1"/>
          </a:fontRef>
        </p:style>
      </p:cxnSp>
      <p:cxnSp>
        <p:nvCxnSpPr>
          <p:cNvPr id="50" name="Conector recto 49"/>
          <p:cNvCxnSpPr/>
          <p:nvPr/>
        </p:nvCxnSpPr>
        <p:spPr>
          <a:xfrm>
            <a:off x="861962" y="1365346"/>
            <a:ext cx="42035" cy="4328354"/>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682591" y="1966144"/>
            <a:ext cx="97370" cy="3718376"/>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560614" y="2523179"/>
            <a:ext cx="65254" cy="3170521"/>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465183" y="3161765"/>
            <a:ext cx="20320" cy="2531935"/>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304800" y="3789887"/>
            <a:ext cx="40640" cy="1894633"/>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0" y="0"/>
            <a:ext cx="12192000" cy="1107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9" name="Rectángulo 8"/>
          <p:cNvSpPr/>
          <p:nvPr/>
        </p:nvSpPr>
        <p:spPr>
          <a:xfrm>
            <a:off x="1828800" y="-157089"/>
            <a:ext cx="7757160" cy="1371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dirty="0">
                <a:solidFill>
                  <a:schemeClr val="bg1"/>
                </a:solidFill>
              </a:rPr>
              <a:t>Evolución de los Sistemas de Información</a:t>
            </a:r>
          </a:p>
        </p:txBody>
      </p:sp>
      <p:sp>
        <p:nvSpPr>
          <p:cNvPr id="12" name="Redondear rectángulo de esquina diagonal 11"/>
          <p:cNvSpPr/>
          <p:nvPr/>
        </p:nvSpPr>
        <p:spPr>
          <a:xfrm>
            <a:off x="304800" y="5755640"/>
            <a:ext cx="345440" cy="54864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1" name="Rectángulo 10"/>
          <p:cNvSpPr/>
          <p:nvPr/>
        </p:nvSpPr>
        <p:spPr>
          <a:xfrm>
            <a:off x="345440" y="5852160"/>
            <a:ext cx="1120648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rotWithShape="1">
          <a:blip r:embed="rId2"/>
          <a:srcRect l="21667" t="11185" r="72333" b="78030"/>
          <a:stretch/>
        </p:blipFill>
        <p:spPr>
          <a:xfrm>
            <a:off x="387646" y="4508220"/>
            <a:ext cx="551800" cy="557906"/>
          </a:xfrm>
          <a:prstGeom prst="rect">
            <a:avLst/>
          </a:prstGeom>
        </p:spPr>
      </p:pic>
      <p:sp>
        <p:nvSpPr>
          <p:cNvPr id="14" name="Redondear rectángulo de esquina diagonal 13"/>
          <p:cNvSpPr/>
          <p:nvPr/>
        </p:nvSpPr>
        <p:spPr>
          <a:xfrm>
            <a:off x="185057" y="4971142"/>
            <a:ext cx="751114" cy="555172"/>
          </a:xfrm>
          <a:prstGeom prst="round2Diag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t>1960</a:t>
            </a:r>
          </a:p>
        </p:txBody>
      </p:sp>
      <p:sp>
        <p:nvSpPr>
          <p:cNvPr id="15" name="Redondear rectángulo de esquina diagonal 14"/>
          <p:cNvSpPr/>
          <p:nvPr/>
        </p:nvSpPr>
        <p:spPr>
          <a:xfrm>
            <a:off x="4743990" y="4971142"/>
            <a:ext cx="751114" cy="555172"/>
          </a:xfrm>
          <a:prstGeom prst="round2Diag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t>1980</a:t>
            </a:r>
          </a:p>
        </p:txBody>
      </p:sp>
      <p:sp>
        <p:nvSpPr>
          <p:cNvPr id="16" name="Redondear rectángulo de esquina diagonal 15"/>
          <p:cNvSpPr/>
          <p:nvPr/>
        </p:nvSpPr>
        <p:spPr>
          <a:xfrm>
            <a:off x="2535282" y="4929050"/>
            <a:ext cx="751114" cy="555172"/>
          </a:xfrm>
          <a:prstGeom prst="round2Diag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t>1970</a:t>
            </a:r>
          </a:p>
        </p:txBody>
      </p:sp>
      <p:sp>
        <p:nvSpPr>
          <p:cNvPr id="17" name="Redondear rectángulo de esquina diagonal 16"/>
          <p:cNvSpPr/>
          <p:nvPr/>
        </p:nvSpPr>
        <p:spPr>
          <a:xfrm>
            <a:off x="6718658" y="4936306"/>
            <a:ext cx="751114" cy="555172"/>
          </a:xfrm>
          <a:prstGeom prst="round2Diag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t>1990</a:t>
            </a:r>
          </a:p>
        </p:txBody>
      </p:sp>
      <p:sp>
        <p:nvSpPr>
          <p:cNvPr id="18" name="Redondear rectángulo de esquina diagonal 17"/>
          <p:cNvSpPr/>
          <p:nvPr/>
        </p:nvSpPr>
        <p:spPr>
          <a:xfrm>
            <a:off x="8438601" y="4936306"/>
            <a:ext cx="751114" cy="555172"/>
          </a:xfrm>
          <a:prstGeom prst="round2Diag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t>2000</a:t>
            </a:r>
          </a:p>
        </p:txBody>
      </p:sp>
      <p:sp>
        <p:nvSpPr>
          <p:cNvPr id="19" name="Redondear rectángulo de esquina diagonal 18"/>
          <p:cNvSpPr/>
          <p:nvPr/>
        </p:nvSpPr>
        <p:spPr>
          <a:xfrm>
            <a:off x="10060572" y="4929050"/>
            <a:ext cx="751114" cy="555172"/>
          </a:xfrm>
          <a:prstGeom prst="round2Diag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t>2010</a:t>
            </a:r>
          </a:p>
        </p:txBody>
      </p:sp>
      <p:sp>
        <p:nvSpPr>
          <p:cNvPr id="20" name="Rectángulo 19"/>
          <p:cNvSpPr/>
          <p:nvPr/>
        </p:nvSpPr>
        <p:spPr>
          <a:xfrm>
            <a:off x="943485" y="4636008"/>
            <a:ext cx="1232390" cy="307777"/>
          </a:xfrm>
          <a:prstGeom prst="rect">
            <a:avLst/>
          </a:prstGeom>
        </p:spPr>
        <p:txBody>
          <a:bodyPr wrap="square">
            <a:spAutoFit/>
          </a:bodyPr>
          <a:lstStyle/>
          <a:p>
            <a:r>
              <a:rPr lang="es-MX" sz="1400" dirty="0"/>
              <a:t>Richard </a:t>
            </a:r>
            <a:r>
              <a:rPr lang="es-MX" sz="1400" dirty="0" err="1"/>
              <a:t>Nolan</a:t>
            </a:r>
            <a:r>
              <a:rPr lang="es-MX" sz="1400" dirty="0"/>
              <a:t> </a:t>
            </a:r>
          </a:p>
        </p:txBody>
      </p:sp>
      <p:grpSp>
        <p:nvGrpSpPr>
          <p:cNvPr id="23" name="Grupo 22"/>
          <p:cNvGrpSpPr/>
          <p:nvPr/>
        </p:nvGrpSpPr>
        <p:grpSpPr>
          <a:xfrm>
            <a:off x="304800" y="3789887"/>
            <a:ext cx="2230482" cy="510342"/>
            <a:chOff x="304800" y="3945467"/>
            <a:chExt cx="2230482" cy="345160"/>
          </a:xfrm>
        </p:grpSpPr>
        <p:sp>
          <p:nvSpPr>
            <p:cNvPr id="21" name="Rectángulo 20"/>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1961</a:t>
              </a:r>
              <a:r>
                <a:rPr lang="es-MX" sz="1400" dirty="0">
                  <a:solidFill>
                    <a:schemeClr val="tx1"/>
                  </a:solidFill>
                </a:rPr>
                <a:t> Etapa de Inicio</a:t>
              </a:r>
            </a:p>
          </p:txBody>
        </p:sp>
        <p:sp>
          <p:nvSpPr>
            <p:cNvPr id="22" name="Rectángulo 21"/>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Etapa 1</a:t>
              </a:r>
            </a:p>
          </p:txBody>
        </p:sp>
      </p:grpSp>
      <p:grpSp>
        <p:nvGrpSpPr>
          <p:cNvPr id="27" name="Grupo 26"/>
          <p:cNvGrpSpPr/>
          <p:nvPr/>
        </p:nvGrpSpPr>
        <p:grpSpPr>
          <a:xfrm>
            <a:off x="471170" y="3171367"/>
            <a:ext cx="2230482" cy="510342"/>
            <a:chOff x="304800" y="3945467"/>
            <a:chExt cx="2230482" cy="345160"/>
          </a:xfrm>
        </p:grpSpPr>
        <p:sp>
          <p:nvSpPr>
            <p:cNvPr id="28" name="Rectángulo 27"/>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1962</a:t>
              </a:r>
              <a:r>
                <a:rPr lang="es-MX" sz="1400" dirty="0">
                  <a:solidFill>
                    <a:schemeClr val="tx1"/>
                  </a:solidFill>
                </a:rPr>
                <a:t> Etapa de   contagio</a:t>
              </a:r>
            </a:p>
          </p:txBody>
        </p:sp>
        <p:sp>
          <p:nvSpPr>
            <p:cNvPr id="29" name="Rectángulo 28"/>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Etapa 2</a:t>
              </a:r>
            </a:p>
          </p:txBody>
        </p:sp>
      </p:grpSp>
      <p:grpSp>
        <p:nvGrpSpPr>
          <p:cNvPr id="31" name="Grupo 30"/>
          <p:cNvGrpSpPr/>
          <p:nvPr/>
        </p:nvGrpSpPr>
        <p:grpSpPr>
          <a:xfrm>
            <a:off x="560614" y="2557047"/>
            <a:ext cx="2230482" cy="510342"/>
            <a:chOff x="304800" y="3945467"/>
            <a:chExt cx="2230482" cy="345160"/>
          </a:xfrm>
        </p:grpSpPr>
        <p:sp>
          <p:nvSpPr>
            <p:cNvPr id="32" name="Rectángulo 31"/>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1963</a:t>
              </a:r>
              <a:r>
                <a:rPr lang="es-MX" sz="1400" dirty="0">
                  <a:solidFill>
                    <a:schemeClr val="tx1"/>
                  </a:solidFill>
                </a:rPr>
                <a:t> Etapa de control</a:t>
              </a:r>
            </a:p>
          </p:txBody>
        </p:sp>
        <p:sp>
          <p:nvSpPr>
            <p:cNvPr id="33" name="Rectángulo 32"/>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Etapa 3</a:t>
              </a:r>
            </a:p>
          </p:txBody>
        </p:sp>
      </p:grpSp>
      <p:grpSp>
        <p:nvGrpSpPr>
          <p:cNvPr id="34" name="Grupo 33"/>
          <p:cNvGrpSpPr/>
          <p:nvPr/>
        </p:nvGrpSpPr>
        <p:grpSpPr>
          <a:xfrm>
            <a:off x="682591" y="1956542"/>
            <a:ext cx="2230482" cy="510342"/>
            <a:chOff x="304800" y="3945467"/>
            <a:chExt cx="2230482" cy="345160"/>
          </a:xfrm>
        </p:grpSpPr>
        <p:sp>
          <p:nvSpPr>
            <p:cNvPr id="35" name="Rectángulo 34"/>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1964</a:t>
              </a:r>
              <a:r>
                <a:rPr lang="es-MX" sz="1400" dirty="0">
                  <a:solidFill>
                    <a:schemeClr val="tx1"/>
                  </a:solidFill>
                </a:rPr>
                <a:t> Etapa de</a:t>
              </a:r>
            </a:p>
            <a:p>
              <a:pPr algn="ctr"/>
              <a:r>
                <a:rPr lang="es-MX" sz="1400" dirty="0">
                  <a:solidFill>
                    <a:schemeClr val="tx1"/>
                  </a:solidFill>
                </a:rPr>
                <a:t>       integración</a:t>
              </a:r>
            </a:p>
          </p:txBody>
        </p:sp>
        <p:sp>
          <p:nvSpPr>
            <p:cNvPr id="36" name="Rectángulo 35"/>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Etapa 4</a:t>
              </a:r>
            </a:p>
          </p:txBody>
        </p:sp>
      </p:grpSp>
      <p:grpSp>
        <p:nvGrpSpPr>
          <p:cNvPr id="46" name="Grupo 45"/>
          <p:cNvGrpSpPr/>
          <p:nvPr/>
        </p:nvGrpSpPr>
        <p:grpSpPr>
          <a:xfrm>
            <a:off x="858822" y="1355744"/>
            <a:ext cx="2230482" cy="510342"/>
            <a:chOff x="304800" y="3945467"/>
            <a:chExt cx="2230482" cy="345160"/>
          </a:xfrm>
        </p:grpSpPr>
        <p:sp>
          <p:nvSpPr>
            <p:cNvPr id="47" name="Rectángulo 46"/>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1965</a:t>
              </a:r>
              <a:r>
                <a:rPr lang="es-MX" sz="1400" dirty="0">
                  <a:solidFill>
                    <a:schemeClr val="tx1"/>
                  </a:solidFill>
                </a:rPr>
                <a:t> Etapa de</a:t>
              </a:r>
            </a:p>
            <a:p>
              <a:pPr algn="ctr"/>
              <a:r>
                <a:rPr lang="es-MX" sz="1400" dirty="0">
                  <a:solidFill>
                    <a:schemeClr val="tx1"/>
                  </a:solidFill>
                </a:rPr>
                <a:t>            Administración</a:t>
              </a:r>
            </a:p>
          </p:txBody>
        </p:sp>
        <p:sp>
          <p:nvSpPr>
            <p:cNvPr id="48" name="Rectángulo 47"/>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Etapa 5</a:t>
              </a:r>
            </a:p>
          </p:txBody>
        </p:sp>
      </p:grpSp>
      <p:cxnSp>
        <p:nvCxnSpPr>
          <p:cNvPr id="54" name="Conector recto 53"/>
          <p:cNvCxnSpPr/>
          <p:nvPr/>
        </p:nvCxnSpPr>
        <p:spPr>
          <a:xfrm>
            <a:off x="5123536" y="5409111"/>
            <a:ext cx="7620" cy="421640"/>
          </a:xfrm>
          <a:prstGeom prst="line">
            <a:avLst/>
          </a:prstGeom>
        </p:spPr>
        <p:style>
          <a:lnRef idx="3">
            <a:schemeClr val="dk1"/>
          </a:lnRef>
          <a:fillRef idx="0">
            <a:schemeClr val="dk1"/>
          </a:fillRef>
          <a:effectRef idx="2">
            <a:schemeClr val="dk1"/>
          </a:effectRef>
          <a:fontRef idx="minor">
            <a:schemeClr val="tx1"/>
          </a:fontRef>
        </p:style>
      </p:cxnSp>
      <p:cxnSp>
        <p:nvCxnSpPr>
          <p:cNvPr id="55" name="Conector recto 54"/>
          <p:cNvCxnSpPr/>
          <p:nvPr/>
        </p:nvCxnSpPr>
        <p:spPr>
          <a:xfrm>
            <a:off x="7119616" y="5402034"/>
            <a:ext cx="7620" cy="421640"/>
          </a:xfrm>
          <a:prstGeom prst="line">
            <a:avLst/>
          </a:prstGeom>
        </p:spPr>
        <p:style>
          <a:lnRef idx="3">
            <a:schemeClr val="dk1"/>
          </a:lnRef>
          <a:fillRef idx="0">
            <a:schemeClr val="dk1"/>
          </a:fillRef>
          <a:effectRef idx="2">
            <a:schemeClr val="dk1"/>
          </a:effectRef>
          <a:fontRef idx="minor">
            <a:schemeClr val="tx1"/>
          </a:fontRef>
        </p:style>
      </p:cxnSp>
      <p:cxnSp>
        <p:nvCxnSpPr>
          <p:cNvPr id="56" name="Conector recto 55"/>
          <p:cNvCxnSpPr/>
          <p:nvPr/>
        </p:nvCxnSpPr>
        <p:spPr>
          <a:xfrm>
            <a:off x="8825402" y="5402034"/>
            <a:ext cx="7620" cy="421640"/>
          </a:xfrm>
          <a:prstGeom prst="line">
            <a:avLst/>
          </a:prstGeom>
        </p:spPr>
        <p:style>
          <a:lnRef idx="3">
            <a:schemeClr val="dk1"/>
          </a:lnRef>
          <a:fillRef idx="0">
            <a:schemeClr val="dk1"/>
          </a:fillRef>
          <a:effectRef idx="2">
            <a:schemeClr val="dk1"/>
          </a:effectRef>
          <a:fontRef idx="minor">
            <a:schemeClr val="tx1"/>
          </a:fontRef>
        </p:style>
      </p:cxnSp>
      <p:cxnSp>
        <p:nvCxnSpPr>
          <p:cNvPr id="57" name="Conector recto 56"/>
          <p:cNvCxnSpPr/>
          <p:nvPr/>
        </p:nvCxnSpPr>
        <p:spPr>
          <a:xfrm>
            <a:off x="10523568" y="5395502"/>
            <a:ext cx="7620" cy="421640"/>
          </a:xfrm>
          <a:prstGeom prst="line">
            <a:avLst/>
          </a:prstGeom>
        </p:spPr>
        <p:style>
          <a:lnRef idx="3">
            <a:schemeClr val="dk1"/>
          </a:lnRef>
          <a:fillRef idx="0">
            <a:schemeClr val="dk1"/>
          </a:fillRef>
          <a:effectRef idx="2">
            <a:schemeClr val="dk1"/>
          </a:effectRef>
          <a:fontRef idx="minor">
            <a:schemeClr val="tx1"/>
          </a:fontRef>
        </p:style>
      </p:cxnSp>
      <p:grpSp>
        <p:nvGrpSpPr>
          <p:cNvPr id="58" name="Grupo 57"/>
          <p:cNvGrpSpPr/>
          <p:nvPr/>
        </p:nvGrpSpPr>
        <p:grpSpPr>
          <a:xfrm>
            <a:off x="5383463" y="4135268"/>
            <a:ext cx="2230482" cy="510342"/>
            <a:chOff x="304800" y="3945467"/>
            <a:chExt cx="2230482" cy="345160"/>
          </a:xfrm>
        </p:grpSpPr>
        <p:sp>
          <p:nvSpPr>
            <p:cNvPr id="59" name="Rectángulo 58"/>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1982</a:t>
              </a:r>
              <a:r>
                <a:rPr lang="es-MX" sz="1400" dirty="0">
                  <a:solidFill>
                    <a:schemeClr val="tx1"/>
                  </a:solidFill>
                </a:rPr>
                <a:t> Modelo</a:t>
              </a:r>
            </a:p>
          </p:txBody>
        </p:sp>
        <p:sp>
          <p:nvSpPr>
            <p:cNvPr id="60" name="Rectángulo 59"/>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solidFill>
                  <a:schemeClr val="bg1"/>
                </a:solidFill>
              </a:endParaRPr>
            </a:p>
          </p:txBody>
        </p:sp>
      </p:grpSp>
      <p:pic>
        <p:nvPicPr>
          <p:cNvPr id="64" name="Picture 2" descr="Equipo no 1 sistemas de la informacion by JAFO name - Issu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67" t="37801" r="2913" b="12645"/>
          <a:stretch/>
        </p:blipFill>
        <p:spPr bwMode="auto">
          <a:xfrm>
            <a:off x="5410255" y="4154429"/>
            <a:ext cx="542136" cy="458836"/>
          </a:xfrm>
          <a:prstGeom prst="rect">
            <a:avLst/>
          </a:prstGeom>
          <a:noFill/>
          <a:extLst>
            <a:ext uri="{909E8E84-426E-40DD-AFC4-6F175D3DCCD1}">
              <a14:hiddenFill xmlns:a14="http://schemas.microsoft.com/office/drawing/2010/main">
                <a:solidFill>
                  <a:srgbClr val="FFFFFF"/>
                </a:solidFill>
              </a14:hiddenFill>
            </a:ext>
          </a:extLst>
        </p:spPr>
      </p:pic>
      <p:sp>
        <p:nvSpPr>
          <p:cNvPr id="66" name="Rectángulo 65"/>
          <p:cNvSpPr/>
          <p:nvPr/>
        </p:nvSpPr>
        <p:spPr>
          <a:xfrm>
            <a:off x="7704289" y="4505214"/>
            <a:ext cx="2230482" cy="500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1994</a:t>
            </a:r>
            <a:r>
              <a:rPr lang="es-MX" sz="1400" dirty="0">
                <a:solidFill>
                  <a:schemeClr val="tx1"/>
                </a:solidFill>
              </a:rPr>
              <a:t> Sistemas estratégicos</a:t>
            </a:r>
          </a:p>
        </p:txBody>
      </p:sp>
      <p:sp>
        <p:nvSpPr>
          <p:cNvPr id="67" name="Rectángulo 66"/>
          <p:cNvSpPr/>
          <p:nvPr/>
        </p:nvSpPr>
        <p:spPr>
          <a:xfrm>
            <a:off x="7716384" y="4492974"/>
            <a:ext cx="596416" cy="5007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solidFill>
                <a:schemeClr val="bg1"/>
              </a:solidFill>
            </a:endParaRPr>
          </a:p>
        </p:txBody>
      </p:sp>
      <p:pic>
        <p:nvPicPr>
          <p:cNvPr id="71" name="Picture 6" descr="Licenciatura en Sistemas Computacionales | UNIM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724235" y="4525157"/>
            <a:ext cx="576466" cy="431548"/>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upo 79"/>
          <p:cNvGrpSpPr/>
          <p:nvPr/>
        </p:nvGrpSpPr>
        <p:grpSpPr>
          <a:xfrm>
            <a:off x="9096714" y="2286164"/>
            <a:ext cx="2230482" cy="510342"/>
            <a:chOff x="304800" y="3945467"/>
            <a:chExt cx="2230482" cy="345160"/>
          </a:xfrm>
        </p:grpSpPr>
        <p:sp>
          <p:nvSpPr>
            <p:cNvPr id="81" name="Rectángulo 80"/>
            <p:cNvSpPr/>
            <p:nvPr/>
          </p:nvSpPr>
          <p:spPr>
            <a:xfrm>
              <a:off x="304800" y="3945467"/>
              <a:ext cx="2230482" cy="338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2002</a:t>
              </a:r>
              <a:r>
                <a:rPr lang="es-MX" sz="1400" dirty="0">
                  <a:solidFill>
                    <a:schemeClr val="tx1"/>
                  </a:solidFill>
                </a:rPr>
                <a:t> PC de bolsillo</a:t>
              </a:r>
            </a:p>
          </p:txBody>
        </p:sp>
        <p:sp>
          <p:nvSpPr>
            <p:cNvPr id="82" name="Rectángulo 81"/>
            <p:cNvSpPr/>
            <p:nvPr/>
          </p:nvSpPr>
          <p:spPr>
            <a:xfrm>
              <a:off x="304800" y="3951961"/>
              <a:ext cx="596416" cy="338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solidFill>
                  <a:schemeClr val="bg1"/>
                </a:solidFill>
              </a:endParaRPr>
            </a:p>
          </p:txBody>
        </p:sp>
      </p:grpSp>
      <p:grpSp>
        <p:nvGrpSpPr>
          <p:cNvPr id="86" name="Grupo 85"/>
          <p:cNvGrpSpPr/>
          <p:nvPr/>
        </p:nvGrpSpPr>
        <p:grpSpPr>
          <a:xfrm>
            <a:off x="7864411" y="3077334"/>
            <a:ext cx="2230482" cy="510342"/>
            <a:chOff x="7879378" y="3860684"/>
            <a:chExt cx="2230482" cy="510342"/>
          </a:xfrm>
          <a:solidFill>
            <a:schemeClr val="bg1"/>
          </a:solidFill>
        </p:grpSpPr>
        <p:grpSp>
          <p:nvGrpSpPr>
            <p:cNvPr id="74" name="Grupo 73"/>
            <p:cNvGrpSpPr/>
            <p:nvPr/>
          </p:nvGrpSpPr>
          <p:grpSpPr>
            <a:xfrm>
              <a:off x="7879378" y="3860684"/>
              <a:ext cx="2230482" cy="510342"/>
              <a:chOff x="304800" y="3945467"/>
              <a:chExt cx="2230482" cy="345160"/>
            </a:xfrm>
            <a:grpFill/>
          </p:grpSpPr>
          <p:sp>
            <p:nvSpPr>
              <p:cNvPr id="75" name="Rectángulo 74"/>
              <p:cNvSpPr/>
              <p:nvPr/>
            </p:nvSpPr>
            <p:spPr>
              <a:xfrm>
                <a:off x="304800" y="3945467"/>
                <a:ext cx="2230482" cy="33866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             </a:t>
                </a:r>
                <a:r>
                  <a:rPr lang="es-MX" sz="1400" dirty="0">
                    <a:solidFill>
                      <a:schemeClr val="accent1">
                        <a:lumMod val="75000"/>
                      </a:schemeClr>
                    </a:solidFill>
                  </a:rPr>
                  <a:t>1996</a:t>
                </a:r>
                <a:r>
                  <a:rPr lang="es-MX" sz="1400" dirty="0">
                    <a:solidFill>
                      <a:schemeClr val="tx1"/>
                    </a:solidFill>
                  </a:rPr>
                  <a:t> Sistemas</a:t>
                </a:r>
              </a:p>
              <a:p>
                <a:pPr algn="ctr"/>
                <a:r>
                  <a:rPr lang="es-MX" sz="1400" dirty="0">
                    <a:solidFill>
                      <a:schemeClr val="tx1"/>
                    </a:solidFill>
                  </a:rPr>
                  <a:t>            computacionales</a:t>
                </a:r>
              </a:p>
            </p:txBody>
          </p:sp>
          <p:sp>
            <p:nvSpPr>
              <p:cNvPr id="76" name="Rectángulo 75"/>
              <p:cNvSpPr/>
              <p:nvPr/>
            </p:nvSpPr>
            <p:spPr>
              <a:xfrm>
                <a:off x="304800" y="3951961"/>
                <a:ext cx="596416" cy="3386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solidFill>
                    <a:schemeClr val="bg1"/>
                  </a:solidFill>
                </a:endParaRPr>
              </a:p>
            </p:txBody>
          </p:sp>
        </p:grpSp>
        <p:pic>
          <p:nvPicPr>
            <p:cNvPr id="79" name="Picture 8" descr="Ingeniería en Sistemas Computacionales — D4 University - Animación y Arte  Digital en M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1475" y="3909779"/>
              <a:ext cx="557934" cy="418451"/>
            </a:xfrm>
            <a:prstGeom prst="rect">
              <a:avLst/>
            </a:prstGeom>
            <a:grpFill/>
          </p:spPr>
        </p:pic>
      </p:grpSp>
      <p:pic>
        <p:nvPicPr>
          <p:cNvPr id="85" name="Picture 10" descr="Mi Mini PC: computadora de bolsillo tiene SSD de 128 GB y 8 GB de RAM –  Only For Gam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113075" y="2293624"/>
            <a:ext cx="563691" cy="48718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descr="Management Information Systems"/>
          <p:cNvPicPr>
            <a:picLocks noChangeAspect="1" noChangeArrowheads="1"/>
          </p:cNvPicPr>
          <p:nvPr/>
        </p:nvPicPr>
        <p:blipFill rotWithShape="1">
          <a:blip r:embed="rId7">
            <a:extLst>
              <a:ext uri="{28A0092B-C50C-407E-A947-70E740481C1C}">
                <a14:useLocalDpi xmlns:a14="http://schemas.microsoft.com/office/drawing/2010/main" val="0"/>
              </a:ext>
            </a:extLst>
          </a:blip>
          <a:srcRect l="49793" r="5032" b="31063"/>
          <a:stretch/>
        </p:blipFill>
        <p:spPr bwMode="auto">
          <a:xfrm>
            <a:off x="7861630" y="3694237"/>
            <a:ext cx="533296" cy="568766"/>
          </a:xfrm>
          <a:prstGeom prst="rect">
            <a:avLst/>
          </a:prstGeom>
          <a:noFill/>
          <a:extLst>
            <a:ext uri="{909E8E84-426E-40DD-AFC4-6F175D3DCCD1}">
              <a14:hiddenFill xmlns:a14="http://schemas.microsoft.com/office/drawing/2010/main">
                <a:solidFill>
                  <a:srgbClr val="FFFFFF"/>
                </a:solidFill>
              </a14:hiddenFill>
            </a:ext>
          </a:extLst>
        </p:spPr>
      </p:pic>
      <p:sp>
        <p:nvSpPr>
          <p:cNvPr id="91" name="Rectángulo 90"/>
          <p:cNvSpPr/>
          <p:nvPr/>
        </p:nvSpPr>
        <p:spPr>
          <a:xfrm>
            <a:off x="8394926" y="3853874"/>
            <a:ext cx="1232390" cy="307777"/>
          </a:xfrm>
          <a:prstGeom prst="rect">
            <a:avLst/>
          </a:prstGeom>
        </p:spPr>
        <p:txBody>
          <a:bodyPr wrap="square">
            <a:spAutoFit/>
          </a:bodyPr>
          <a:lstStyle/>
          <a:p>
            <a:r>
              <a:rPr lang="es-MX" sz="1400" dirty="0"/>
              <a:t>J Laudon</a:t>
            </a:r>
          </a:p>
        </p:txBody>
      </p:sp>
      <p:sp>
        <p:nvSpPr>
          <p:cNvPr id="93" name="Rectángulo 92"/>
          <p:cNvSpPr/>
          <p:nvPr/>
        </p:nvSpPr>
        <p:spPr>
          <a:xfrm>
            <a:off x="7320280" y="6219754"/>
            <a:ext cx="4531360" cy="400110"/>
          </a:xfrm>
          <a:prstGeom prst="rect">
            <a:avLst/>
          </a:prstGeom>
        </p:spPr>
        <p:txBody>
          <a:bodyPr wrap="square">
            <a:spAutoFit/>
          </a:bodyPr>
          <a:lstStyle/>
          <a:p>
            <a:r>
              <a:rPr lang="es-MX" sz="1000" dirty="0"/>
              <a:t>Laudon es profesor de Sistemas de Información en la Stern School of Business de la New York </a:t>
            </a:r>
            <a:r>
              <a:rPr lang="es-MX" sz="1000" dirty="0" err="1"/>
              <a:t>University</a:t>
            </a:r>
            <a:endParaRPr lang="es-MX" sz="1000" dirty="0"/>
          </a:p>
        </p:txBody>
      </p:sp>
      <p:sp>
        <p:nvSpPr>
          <p:cNvPr id="94" name="Rectángulo 93"/>
          <p:cNvSpPr/>
          <p:nvPr/>
        </p:nvSpPr>
        <p:spPr>
          <a:xfrm>
            <a:off x="626585" y="6290128"/>
            <a:ext cx="4961415" cy="400110"/>
          </a:xfrm>
          <a:prstGeom prst="rect">
            <a:avLst/>
          </a:prstGeom>
        </p:spPr>
        <p:txBody>
          <a:bodyPr wrap="square">
            <a:spAutoFit/>
          </a:bodyPr>
          <a:lstStyle/>
          <a:p>
            <a:r>
              <a:rPr lang="es-MX" sz="1000" dirty="0"/>
              <a:t>Richard </a:t>
            </a:r>
            <a:r>
              <a:rPr lang="es-MX" sz="1000" dirty="0" err="1"/>
              <a:t>Nolan</a:t>
            </a:r>
            <a:r>
              <a:rPr lang="es-MX" sz="1000" dirty="0"/>
              <a:t> es un teórico empresarial estadounidense y profesor emérito de administración de empresas en la Escuela de </a:t>
            </a:r>
            <a:r>
              <a:rPr lang="es-MX" sz="1000" dirty="0">
                <a:hlinkClick r:id="rId8"/>
              </a:rPr>
              <a:t>Negocios de Harvard</a:t>
            </a:r>
            <a:r>
              <a:rPr lang="es-MX" sz="1000" dirty="0"/>
              <a:t> </a:t>
            </a:r>
          </a:p>
        </p:txBody>
      </p:sp>
    </p:spTree>
    <p:extLst>
      <p:ext uri="{BB962C8B-B14F-4D97-AF65-F5344CB8AC3E}">
        <p14:creationId xmlns:p14="http://schemas.microsoft.com/office/powerpoint/2010/main" val="33759903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985</Words>
  <Application>Microsoft Office PowerPoint</Application>
  <PresentationFormat>Panorámica</PresentationFormat>
  <Paragraphs>140</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Calibri</vt:lpstr>
      <vt:lpstr>Calibri Light</vt:lpstr>
      <vt:lpstr>Economica</vt:lpstr>
      <vt:lpstr>Open Sans</vt:lpstr>
      <vt:lpstr>Rajdhani bold</vt:lpstr>
      <vt:lpstr>Wingdings</vt:lpstr>
      <vt:lpstr>Work Sans</vt:lpstr>
      <vt:lpstr>Tema de Office</vt:lpstr>
      <vt:lpstr>Presentación de PowerPoint</vt:lpstr>
      <vt:lpstr>Tabla  de   contenido</vt:lpstr>
      <vt:lpstr>Introducción</vt:lpstr>
      <vt:lpstr>Presentación de PowerPoint</vt:lpstr>
      <vt:lpstr>¿Que es un sistema de información?</vt:lpstr>
      <vt:lpstr>Sistema de Información de la Organización.</vt:lpstr>
      <vt:lpstr>Presentación de PowerPoint</vt:lpstr>
      <vt:lpstr>Clasificación de los Sistemas de Información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Soporte</dc:creator>
  <cp:lastModifiedBy>Gonzalo Macedo Martín del Campo</cp:lastModifiedBy>
  <cp:revision>104</cp:revision>
  <dcterms:created xsi:type="dcterms:W3CDTF">2022-03-23T18:36:12Z</dcterms:created>
  <dcterms:modified xsi:type="dcterms:W3CDTF">2022-03-29T06:00:43Z</dcterms:modified>
</cp:coreProperties>
</file>